
<file path=[Content_Types].xml><?xml version="1.0" encoding="utf-8"?>
<Types xmlns="http://schemas.openxmlformats.org/package/2006/content-types">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301" r:id="rId4"/>
    <p:sldId id="279" r:id="rId5"/>
    <p:sldId id="280" r:id="rId6"/>
    <p:sldId id="305" r:id="rId7"/>
    <p:sldId id="282" r:id="rId8"/>
    <p:sldId id="283" r:id="rId9"/>
    <p:sldId id="284" r:id="rId10"/>
    <p:sldId id="285" r:id="rId11"/>
    <p:sldId id="286" r:id="rId12"/>
    <p:sldId id="287" r:id="rId13"/>
    <p:sldId id="288" r:id="rId14"/>
    <p:sldId id="289" r:id="rId15"/>
    <p:sldId id="290" r:id="rId16"/>
    <p:sldId id="291" r:id="rId17"/>
    <p:sldId id="292" r:id="rId18"/>
    <p:sldId id="293" r:id="rId19"/>
    <p:sldId id="302" r:id="rId20"/>
    <p:sldId id="295" r:id="rId21"/>
    <p:sldId id="303" r:id="rId22"/>
    <p:sldId id="297" r:id="rId23"/>
    <p:sldId id="298" r:id="rId24"/>
    <p:sldId id="304" r:id="rId25"/>
    <p:sldId id="258"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9B7"/>
    <a:srgbClr val="CE3A3E"/>
    <a:srgbClr val="DBF018"/>
    <a:srgbClr val="942D81"/>
    <a:srgbClr val="CD4085"/>
    <a:srgbClr val="92C64E"/>
    <a:srgbClr val="084D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07" autoAdjust="0"/>
    <p:restoredTop sz="95760" autoAdjust="0"/>
  </p:normalViewPr>
  <p:slideViewPr>
    <p:cSldViewPr snapToGrid="0">
      <p:cViewPr varScale="1">
        <p:scale>
          <a:sx n="88" d="100"/>
          <a:sy n="88" d="100"/>
        </p:scale>
        <p:origin x="126" y="498"/>
      </p:cViewPr>
      <p:guideLst>
        <p:guide orient="horz" pos="2160"/>
        <p:guide pos="3840"/>
      </p:guideLst>
    </p:cSldViewPr>
  </p:slideViewPr>
  <p:notesTextViewPr>
    <p:cViewPr>
      <p:scale>
        <a:sx n="1" d="1"/>
        <a:sy n="1" d="1"/>
      </p:scale>
      <p:origin x="0" y="0"/>
    </p:cViewPr>
  </p:notesTextViewPr>
  <p:sorterViewPr>
    <p:cViewPr>
      <p:scale>
        <a:sx n="64" d="100"/>
        <a:sy n="6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0B9EDA-EB88-41F2-942D-B3900A796698}" type="datetimeFigureOut">
              <a:rPr lang="zh-CN" altLang="en-US" smtClean="0"/>
              <a:t>2019/10/23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7A988E-4F29-4626-9B20-65A34619B4C2}" type="slidenum">
              <a:rPr lang="zh-CN" altLang="en-US" smtClean="0"/>
              <a:t>‹#›</a:t>
            </a:fld>
            <a:endParaRPr lang="zh-CN" altLang="en-US"/>
          </a:p>
        </p:txBody>
      </p:sp>
    </p:spTree>
    <p:extLst>
      <p:ext uri="{BB962C8B-B14F-4D97-AF65-F5344CB8AC3E}">
        <p14:creationId xmlns:p14="http://schemas.microsoft.com/office/powerpoint/2010/main" val="2297504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t>
            </a:r>
            <a:r>
              <a:rPr lang="zh-CN" altLang="en-US" dirty="0"/>
              <a:t>以匠人之心，做品质素材，淘宝搜索店铺</a:t>
            </a:r>
            <a:r>
              <a:rPr lang="en-US" altLang="zh-CN" dirty="0"/>
              <a:t>【</a:t>
            </a:r>
            <a:r>
              <a:rPr lang="zh-CN" altLang="en-US" dirty="0"/>
              <a:t>千匠素材库</a:t>
            </a:r>
            <a:r>
              <a:rPr lang="en-US" altLang="zh-CN" dirty="0"/>
              <a:t>】</a:t>
            </a:r>
            <a:r>
              <a:rPr lang="zh-CN" altLang="en-US" dirty="0"/>
              <a:t>或浏览器打开</a:t>
            </a:r>
            <a:r>
              <a:rPr lang="en-US" altLang="zh-CN" dirty="0"/>
              <a:t>【zls1858.taobao.com】</a:t>
            </a:r>
            <a:r>
              <a:rPr lang="zh-CN" altLang="en-US" dirty="0"/>
              <a:t>上新优惠不容错过</a:t>
            </a:r>
            <a:r>
              <a:rPr lang="en-US" altLang="zh-CN" dirty="0"/>
              <a:t>--</a:t>
            </a:r>
            <a:endParaRPr lang="zh-CN" altLang="en-US" dirty="0"/>
          </a:p>
        </p:txBody>
      </p:sp>
      <p:sp>
        <p:nvSpPr>
          <p:cNvPr id="4" name="灯片编号占位符 3"/>
          <p:cNvSpPr>
            <a:spLocks noGrp="1"/>
          </p:cNvSpPr>
          <p:nvPr>
            <p:ph type="sldNum" sz="quarter" idx="10"/>
          </p:nvPr>
        </p:nvSpPr>
        <p:spPr/>
        <p:txBody>
          <a:bodyPr/>
          <a:lstStyle/>
          <a:p>
            <a:fld id="{F57A988E-4F29-4626-9B20-65A34619B4C2}" type="slidenum">
              <a:rPr lang="zh-CN" altLang="en-US" smtClean="0"/>
              <a:t>1</a:t>
            </a:fld>
            <a:endParaRPr lang="zh-CN" altLang="en-US"/>
          </a:p>
        </p:txBody>
      </p:sp>
    </p:spTree>
    <p:extLst>
      <p:ext uri="{BB962C8B-B14F-4D97-AF65-F5344CB8AC3E}">
        <p14:creationId xmlns:p14="http://schemas.microsoft.com/office/powerpoint/2010/main" val="30218725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10</a:t>
            </a:fld>
            <a:endParaRPr lang="zh-CN" altLang="en-US"/>
          </a:p>
        </p:txBody>
      </p:sp>
    </p:spTree>
    <p:extLst>
      <p:ext uri="{BB962C8B-B14F-4D97-AF65-F5344CB8AC3E}">
        <p14:creationId xmlns:p14="http://schemas.microsoft.com/office/powerpoint/2010/main" val="3466248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11</a:t>
            </a:fld>
            <a:endParaRPr lang="zh-CN" altLang="en-US"/>
          </a:p>
        </p:txBody>
      </p:sp>
    </p:spTree>
    <p:extLst>
      <p:ext uri="{BB962C8B-B14F-4D97-AF65-F5344CB8AC3E}">
        <p14:creationId xmlns:p14="http://schemas.microsoft.com/office/powerpoint/2010/main" val="1778794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12</a:t>
            </a:fld>
            <a:endParaRPr lang="zh-CN" altLang="en-US"/>
          </a:p>
        </p:txBody>
      </p:sp>
    </p:spTree>
    <p:extLst>
      <p:ext uri="{BB962C8B-B14F-4D97-AF65-F5344CB8AC3E}">
        <p14:creationId xmlns:p14="http://schemas.microsoft.com/office/powerpoint/2010/main" val="3684077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13</a:t>
            </a:fld>
            <a:endParaRPr lang="zh-CN" altLang="en-US"/>
          </a:p>
        </p:txBody>
      </p:sp>
    </p:spTree>
    <p:extLst>
      <p:ext uri="{BB962C8B-B14F-4D97-AF65-F5344CB8AC3E}">
        <p14:creationId xmlns:p14="http://schemas.microsoft.com/office/powerpoint/2010/main" val="36600214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14</a:t>
            </a:fld>
            <a:endParaRPr lang="zh-CN" altLang="en-US"/>
          </a:p>
        </p:txBody>
      </p:sp>
    </p:spTree>
    <p:extLst>
      <p:ext uri="{BB962C8B-B14F-4D97-AF65-F5344CB8AC3E}">
        <p14:creationId xmlns:p14="http://schemas.microsoft.com/office/powerpoint/2010/main" val="3287282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15</a:t>
            </a:fld>
            <a:endParaRPr lang="zh-CN" altLang="en-US"/>
          </a:p>
        </p:txBody>
      </p:sp>
    </p:spTree>
    <p:extLst>
      <p:ext uri="{BB962C8B-B14F-4D97-AF65-F5344CB8AC3E}">
        <p14:creationId xmlns:p14="http://schemas.microsoft.com/office/powerpoint/2010/main" val="4264162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t>
            </a:r>
            <a:r>
              <a:rPr lang="zh-CN" altLang="en-US" dirty="0"/>
              <a:t>以匠人之心，做品质素材，淘宝搜索店铺</a:t>
            </a:r>
            <a:r>
              <a:rPr lang="en-US" altLang="zh-CN" dirty="0"/>
              <a:t>【</a:t>
            </a:r>
            <a:r>
              <a:rPr lang="zh-CN" altLang="en-US" dirty="0"/>
              <a:t>千匠素材库</a:t>
            </a:r>
            <a:r>
              <a:rPr lang="en-US" altLang="zh-CN" dirty="0"/>
              <a:t>】</a:t>
            </a:r>
            <a:r>
              <a:rPr lang="zh-CN" altLang="en-US" dirty="0"/>
              <a:t>或浏览器打开</a:t>
            </a:r>
            <a:r>
              <a:rPr lang="en-US" altLang="zh-CN" dirty="0"/>
              <a:t>【zls1858.taobao.com】</a:t>
            </a:r>
            <a:r>
              <a:rPr lang="zh-CN" altLang="en-US" dirty="0"/>
              <a:t>上新优惠不容错过</a:t>
            </a:r>
            <a:r>
              <a:rPr lang="en-US" altLang="zh-CN" dirty="0"/>
              <a:t>--</a:t>
            </a:r>
            <a:endParaRPr lang="zh-CN" altLang="en-US" dirty="0"/>
          </a:p>
        </p:txBody>
      </p:sp>
      <p:sp>
        <p:nvSpPr>
          <p:cNvPr id="4" name="灯片编号占位符 3"/>
          <p:cNvSpPr>
            <a:spLocks noGrp="1"/>
          </p:cNvSpPr>
          <p:nvPr>
            <p:ph type="sldNum" sz="quarter" idx="10"/>
          </p:nvPr>
        </p:nvSpPr>
        <p:spPr/>
        <p:txBody>
          <a:bodyPr/>
          <a:lstStyle/>
          <a:p>
            <a:fld id="{F57A988E-4F29-4626-9B20-65A34619B4C2}" type="slidenum">
              <a:rPr lang="zh-CN" altLang="en-US" smtClean="0"/>
              <a:t>16</a:t>
            </a:fld>
            <a:endParaRPr lang="zh-CN" altLang="en-US"/>
          </a:p>
        </p:txBody>
      </p:sp>
    </p:spTree>
    <p:extLst>
      <p:ext uri="{BB962C8B-B14F-4D97-AF65-F5344CB8AC3E}">
        <p14:creationId xmlns:p14="http://schemas.microsoft.com/office/powerpoint/2010/main" val="636802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17</a:t>
            </a:fld>
            <a:endParaRPr lang="zh-CN" altLang="en-US"/>
          </a:p>
        </p:txBody>
      </p:sp>
    </p:spTree>
    <p:extLst>
      <p:ext uri="{BB962C8B-B14F-4D97-AF65-F5344CB8AC3E}">
        <p14:creationId xmlns:p14="http://schemas.microsoft.com/office/powerpoint/2010/main" val="10066972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18</a:t>
            </a:fld>
            <a:endParaRPr lang="zh-CN" altLang="en-US"/>
          </a:p>
        </p:txBody>
      </p:sp>
    </p:spTree>
    <p:extLst>
      <p:ext uri="{BB962C8B-B14F-4D97-AF65-F5344CB8AC3E}">
        <p14:creationId xmlns:p14="http://schemas.microsoft.com/office/powerpoint/2010/main" val="9541612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19</a:t>
            </a:fld>
            <a:endParaRPr lang="zh-CN" altLang="en-US"/>
          </a:p>
        </p:txBody>
      </p:sp>
    </p:spTree>
    <p:extLst>
      <p:ext uri="{BB962C8B-B14F-4D97-AF65-F5344CB8AC3E}">
        <p14:creationId xmlns:p14="http://schemas.microsoft.com/office/powerpoint/2010/main" val="137298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2</a:t>
            </a:fld>
            <a:endParaRPr lang="zh-CN" altLang="en-US"/>
          </a:p>
        </p:txBody>
      </p:sp>
    </p:spTree>
    <p:extLst>
      <p:ext uri="{BB962C8B-B14F-4D97-AF65-F5344CB8AC3E}">
        <p14:creationId xmlns:p14="http://schemas.microsoft.com/office/powerpoint/2010/main" val="12016605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20</a:t>
            </a:fld>
            <a:endParaRPr lang="zh-CN" altLang="en-US"/>
          </a:p>
        </p:txBody>
      </p:sp>
    </p:spTree>
    <p:extLst>
      <p:ext uri="{BB962C8B-B14F-4D97-AF65-F5344CB8AC3E}">
        <p14:creationId xmlns:p14="http://schemas.microsoft.com/office/powerpoint/2010/main" val="23338271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21</a:t>
            </a:fld>
            <a:endParaRPr lang="zh-CN" altLang="en-US"/>
          </a:p>
        </p:txBody>
      </p:sp>
    </p:spTree>
    <p:extLst>
      <p:ext uri="{BB962C8B-B14F-4D97-AF65-F5344CB8AC3E}">
        <p14:creationId xmlns:p14="http://schemas.microsoft.com/office/powerpoint/2010/main" val="2177233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22</a:t>
            </a:fld>
            <a:endParaRPr lang="zh-CN" altLang="en-US"/>
          </a:p>
        </p:txBody>
      </p:sp>
    </p:spTree>
    <p:extLst>
      <p:ext uri="{BB962C8B-B14F-4D97-AF65-F5344CB8AC3E}">
        <p14:creationId xmlns:p14="http://schemas.microsoft.com/office/powerpoint/2010/main" val="13823912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t>
            </a:r>
            <a:r>
              <a:rPr lang="zh-CN" altLang="en-US" dirty="0"/>
              <a:t>以匠人之心，做品质素材，淘宝搜索店铺</a:t>
            </a:r>
            <a:r>
              <a:rPr lang="en-US" altLang="zh-CN" dirty="0"/>
              <a:t>【</a:t>
            </a:r>
            <a:r>
              <a:rPr lang="zh-CN" altLang="en-US" dirty="0"/>
              <a:t>千匠素材库</a:t>
            </a:r>
            <a:r>
              <a:rPr lang="en-US" altLang="zh-CN" dirty="0"/>
              <a:t>】</a:t>
            </a:r>
            <a:r>
              <a:rPr lang="zh-CN" altLang="en-US" dirty="0"/>
              <a:t>或浏览器打开</a:t>
            </a:r>
            <a:r>
              <a:rPr lang="en-US" altLang="zh-CN" dirty="0"/>
              <a:t>【zls1858.taobao.com】</a:t>
            </a:r>
            <a:r>
              <a:rPr lang="zh-CN" altLang="en-US" dirty="0"/>
              <a:t>上新优惠不容错过</a:t>
            </a:r>
            <a:r>
              <a:rPr lang="en-US" altLang="zh-CN" dirty="0"/>
              <a:t>--</a:t>
            </a:r>
            <a:endParaRPr lang="zh-CN" altLang="en-US" dirty="0"/>
          </a:p>
        </p:txBody>
      </p:sp>
      <p:sp>
        <p:nvSpPr>
          <p:cNvPr id="4" name="灯片编号占位符 3"/>
          <p:cNvSpPr>
            <a:spLocks noGrp="1"/>
          </p:cNvSpPr>
          <p:nvPr>
            <p:ph type="sldNum" sz="quarter" idx="10"/>
          </p:nvPr>
        </p:nvSpPr>
        <p:spPr/>
        <p:txBody>
          <a:bodyPr/>
          <a:lstStyle/>
          <a:p>
            <a:fld id="{F57A988E-4F29-4626-9B20-65A34619B4C2}" type="slidenum">
              <a:rPr lang="zh-CN" altLang="en-US" smtClean="0"/>
              <a:t>23</a:t>
            </a:fld>
            <a:endParaRPr lang="zh-CN" altLang="en-US"/>
          </a:p>
        </p:txBody>
      </p:sp>
    </p:spTree>
    <p:extLst>
      <p:ext uri="{BB962C8B-B14F-4D97-AF65-F5344CB8AC3E}">
        <p14:creationId xmlns:p14="http://schemas.microsoft.com/office/powerpoint/2010/main" val="25795809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24</a:t>
            </a:fld>
            <a:endParaRPr lang="zh-CN" altLang="en-US"/>
          </a:p>
        </p:txBody>
      </p:sp>
    </p:spTree>
    <p:extLst>
      <p:ext uri="{BB962C8B-B14F-4D97-AF65-F5344CB8AC3E}">
        <p14:creationId xmlns:p14="http://schemas.microsoft.com/office/powerpoint/2010/main" val="29949338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25</a:t>
            </a:fld>
            <a:endParaRPr lang="zh-CN" altLang="en-US"/>
          </a:p>
        </p:txBody>
      </p:sp>
    </p:spTree>
    <p:extLst>
      <p:ext uri="{BB962C8B-B14F-4D97-AF65-F5344CB8AC3E}">
        <p14:creationId xmlns:p14="http://schemas.microsoft.com/office/powerpoint/2010/main" val="1491157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3</a:t>
            </a:fld>
            <a:endParaRPr lang="zh-CN" altLang="en-US"/>
          </a:p>
        </p:txBody>
      </p:sp>
    </p:spTree>
    <p:extLst>
      <p:ext uri="{BB962C8B-B14F-4D97-AF65-F5344CB8AC3E}">
        <p14:creationId xmlns:p14="http://schemas.microsoft.com/office/powerpoint/2010/main" val="609741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4</a:t>
            </a:fld>
            <a:endParaRPr lang="zh-CN" altLang="en-US"/>
          </a:p>
        </p:txBody>
      </p:sp>
    </p:spTree>
    <p:extLst>
      <p:ext uri="{BB962C8B-B14F-4D97-AF65-F5344CB8AC3E}">
        <p14:creationId xmlns:p14="http://schemas.microsoft.com/office/powerpoint/2010/main" val="2057891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5</a:t>
            </a:fld>
            <a:endParaRPr lang="zh-CN" altLang="en-US"/>
          </a:p>
        </p:txBody>
      </p:sp>
    </p:spTree>
    <p:extLst>
      <p:ext uri="{BB962C8B-B14F-4D97-AF65-F5344CB8AC3E}">
        <p14:creationId xmlns:p14="http://schemas.microsoft.com/office/powerpoint/2010/main" val="2617123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6</a:t>
            </a:fld>
            <a:endParaRPr lang="zh-CN" altLang="en-US"/>
          </a:p>
        </p:txBody>
      </p:sp>
    </p:spTree>
    <p:extLst>
      <p:ext uri="{BB962C8B-B14F-4D97-AF65-F5344CB8AC3E}">
        <p14:creationId xmlns:p14="http://schemas.microsoft.com/office/powerpoint/2010/main" val="3345812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7</a:t>
            </a:fld>
            <a:endParaRPr lang="zh-CN" altLang="en-US"/>
          </a:p>
        </p:txBody>
      </p:sp>
    </p:spTree>
    <p:extLst>
      <p:ext uri="{BB962C8B-B14F-4D97-AF65-F5344CB8AC3E}">
        <p14:creationId xmlns:p14="http://schemas.microsoft.com/office/powerpoint/2010/main" val="3753000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t>
            </a:r>
            <a:r>
              <a:rPr lang="zh-CN" altLang="en-US" dirty="0"/>
              <a:t>以匠人之心，做品质素材，淘宝搜索店铺</a:t>
            </a:r>
            <a:r>
              <a:rPr lang="en-US" altLang="zh-CN" dirty="0"/>
              <a:t>【</a:t>
            </a:r>
            <a:r>
              <a:rPr lang="zh-CN" altLang="en-US" dirty="0"/>
              <a:t>千匠素材库</a:t>
            </a:r>
            <a:r>
              <a:rPr lang="en-US" altLang="zh-CN" dirty="0"/>
              <a:t>】</a:t>
            </a:r>
            <a:r>
              <a:rPr lang="zh-CN" altLang="en-US" dirty="0"/>
              <a:t>或浏览器打开</a:t>
            </a:r>
            <a:r>
              <a:rPr lang="en-US" altLang="zh-CN" dirty="0"/>
              <a:t>【zls1858.taobao.com】</a:t>
            </a:r>
            <a:r>
              <a:rPr lang="zh-CN" altLang="en-US" dirty="0"/>
              <a:t>上新优惠不容错过</a:t>
            </a:r>
            <a:r>
              <a:rPr lang="en-US" altLang="zh-CN" dirty="0"/>
              <a:t>--</a:t>
            </a:r>
            <a:endParaRPr lang="zh-CN" altLang="en-US" dirty="0"/>
          </a:p>
        </p:txBody>
      </p:sp>
      <p:sp>
        <p:nvSpPr>
          <p:cNvPr id="4" name="灯片编号占位符 3"/>
          <p:cNvSpPr>
            <a:spLocks noGrp="1"/>
          </p:cNvSpPr>
          <p:nvPr>
            <p:ph type="sldNum" sz="quarter" idx="10"/>
          </p:nvPr>
        </p:nvSpPr>
        <p:spPr/>
        <p:txBody>
          <a:bodyPr/>
          <a:lstStyle/>
          <a:p>
            <a:fld id="{F57A988E-4F29-4626-9B20-65A34619B4C2}" type="slidenum">
              <a:rPr lang="zh-CN" altLang="en-US" smtClean="0"/>
              <a:t>8</a:t>
            </a:fld>
            <a:endParaRPr lang="zh-CN" altLang="en-US"/>
          </a:p>
        </p:txBody>
      </p:sp>
    </p:spTree>
    <p:extLst>
      <p:ext uri="{BB962C8B-B14F-4D97-AF65-F5344CB8AC3E}">
        <p14:creationId xmlns:p14="http://schemas.microsoft.com/office/powerpoint/2010/main" val="3178596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7A988E-4F29-4626-9B20-65A34619B4C2}" type="slidenum">
              <a:rPr lang="zh-CN" altLang="en-US" smtClean="0"/>
              <a:t>9</a:t>
            </a:fld>
            <a:endParaRPr lang="zh-CN" altLang="en-US"/>
          </a:p>
        </p:txBody>
      </p:sp>
    </p:spTree>
    <p:extLst>
      <p:ext uri="{BB962C8B-B14F-4D97-AF65-F5344CB8AC3E}">
        <p14:creationId xmlns:p14="http://schemas.microsoft.com/office/powerpoint/2010/main" val="3675224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454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正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132238D-4AE9-4FE6-9D5F-907949ADF6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77007" y="4971384"/>
            <a:ext cx="2614993" cy="2019300"/>
          </a:xfrm>
          <a:prstGeom prst="rect">
            <a:avLst/>
          </a:prstGeom>
        </p:spPr>
      </p:pic>
    </p:spTree>
    <p:extLst>
      <p:ext uri="{BB962C8B-B14F-4D97-AF65-F5344CB8AC3E}">
        <p14:creationId xmlns:p14="http://schemas.microsoft.com/office/powerpoint/2010/main" val="2243353915"/>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知识要点">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5279680-8F98-4813-9308-AE35372FB282}"/>
              </a:ext>
            </a:extLst>
          </p:cNvPr>
          <p:cNvGrpSpPr/>
          <p:nvPr userDrawn="1"/>
        </p:nvGrpSpPr>
        <p:grpSpPr>
          <a:xfrm>
            <a:off x="1321901" y="821938"/>
            <a:ext cx="1666875" cy="3964777"/>
            <a:chOff x="1052654" y="876300"/>
            <a:chExt cx="1666875" cy="3964777"/>
          </a:xfrm>
        </p:grpSpPr>
        <p:sp>
          <p:nvSpPr>
            <p:cNvPr id="3" name="椭圆 2">
              <a:extLst>
                <a:ext uri="{FF2B5EF4-FFF2-40B4-BE49-F238E27FC236}">
                  <a16:creationId xmlns:a16="http://schemas.microsoft.com/office/drawing/2014/main" id="{4A79917C-01FC-4006-86D4-6E8951AF2A35}"/>
                </a:ext>
              </a:extLst>
            </p:cNvPr>
            <p:cNvSpPr/>
            <p:nvPr/>
          </p:nvSpPr>
          <p:spPr>
            <a:xfrm>
              <a:off x="1052654" y="876300"/>
              <a:ext cx="828391" cy="82839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latin typeface="方正毡笔黑简体" panose="03000509000000000000" pitchFamily="65" charset="-122"/>
                  <a:ea typeface="方正毡笔黑简体" panose="03000509000000000000" pitchFamily="65" charset="-122"/>
                </a:rPr>
                <a:t>防</a:t>
              </a:r>
            </a:p>
          </p:txBody>
        </p:sp>
        <p:sp>
          <p:nvSpPr>
            <p:cNvPr id="4" name="椭圆 3">
              <a:extLst>
                <a:ext uri="{FF2B5EF4-FFF2-40B4-BE49-F238E27FC236}">
                  <a16:creationId xmlns:a16="http://schemas.microsoft.com/office/drawing/2014/main" id="{60F10CDC-1A92-48A4-8944-06A3FF9216A1}"/>
                </a:ext>
              </a:extLst>
            </p:cNvPr>
            <p:cNvSpPr/>
            <p:nvPr/>
          </p:nvSpPr>
          <p:spPr>
            <a:xfrm>
              <a:off x="1052654" y="1818598"/>
              <a:ext cx="828391" cy="82839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latin typeface="方正毡笔黑简体" panose="03000509000000000000" pitchFamily="65" charset="-122"/>
                  <a:ea typeface="方正毡笔黑简体" panose="03000509000000000000" pitchFamily="65" charset="-122"/>
                </a:rPr>
                <a:t>溺</a:t>
              </a:r>
            </a:p>
          </p:txBody>
        </p:sp>
        <p:sp>
          <p:nvSpPr>
            <p:cNvPr id="5" name="椭圆 4">
              <a:extLst>
                <a:ext uri="{FF2B5EF4-FFF2-40B4-BE49-F238E27FC236}">
                  <a16:creationId xmlns:a16="http://schemas.microsoft.com/office/drawing/2014/main" id="{8C6F4A57-3D93-4EC1-8918-2418A03417BA}"/>
                </a:ext>
              </a:extLst>
            </p:cNvPr>
            <p:cNvSpPr/>
            <p:nvPr/>
          </p:nvSpPr>
          <p:spPr>
            <a:xfrm>
              <a:off x="1052654" y="2760896"/>
              <a:ext cx="828391" cy="82839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latin typeface="方正毡笔黑简体" panose="03000509000000000000" pitchFamily="65" charset="-122"/>
                  <a:ea typeface="方正毡笔黑简体" panose="03000509000000000000" pitchFamily="65" charset="-122"/>
                </a:rPr>
                <a:t>水</a:t>
              </a:r>
            </a:p>
          </p:txBody>
        </p:sp>
        <p:sp>
          <p:nvSpPr>
            <p:cNvPr id="6" name="椭圆 5">
              <a:extLst>
                <a:ext uri="{FF2B5EF4-FFF2-40B4-BE49-F238E27FC236}">
                  <a16:creationId xmlns:a16="http://schemas.microsoft.com/office/drawing/2014/main" id="{781E2504-F80F-4AA1-92A3-6E27E2082F3C}"/>
                </a:ext>
              </a:extLst>
            </p:cNvPr>
            <p:cNvSpPr/>
            <p:nvPr/>
          </p:nvSpPr>
          <p:spPr>
            <a:xfrm>
              <a:off x="2121181" y="2048641"/>
              <a:ext cx="598348" cy="59834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方正正黑简体 DemiBold" panose="02000700000000000000" pitchFamily="50" charset="-122"/>
                  <a:ea typeface="方正正黑简体 DemiBold" panose="02000700000000000000" pitchFamily="50" charset="-122"/>
                </a:rPr>
                <a:t>知</a:t>
              </a:r>
            </a:p>
          </p:txBody>
        </p:sp>
        <p:sp>
          <p:nvSpPr>
            <p:cNvPr id="7" name="椭圆 6">
              <a:extLst>
                <a:ext uri="{FF2B5EF4-FFF2-40B4-BE49-F238E27FC236}">
                  <a16:creationId xmlns:a16="http://schemas.microsoft.com/office/drawing/2014/main" id="{C87E6E51-5221-4539-BCE9-BC4A4273870D}"/>
                </a:ext>
              </a:extLst>
            </p:cNvPr>
            <p:cNvSpPr/>
            <p:nvPr/>
          </p:nvSpPr>
          <p:spPr>
            <a:xfrm>
              <a:off x="2121181" y="2780004"/>
              <a:ext cx="598348" cy="598348"/>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方正正黑简体 DemiBold" panose="02000700000000000000" pitchFamily="50" charset="-122"/>
                  <a:ea typeface="方正正黑简体 DemiBold" panose="02000700000000000000" pitchFamily="50" charset="-122"/>
                </a:rPr>
                <a:t>识</a:t>
              </a:r>
            </a:p>
          </p:txBody>
        </p:sp>
        <p:sp>
          <p:nvSpPr>
            <p:cNvPr id="8" name="椭圆 7">
              <a:extLst>
                <a:ext uri="{FF2B5EF4-FFF2-40B4-BE49-F238E27FC236}">
                  <a16:creationId xmlns:a16="http://schemas.microsoft.com/office/drawing/2014/main" id="{88454906-17CA-4860-8765-B995B2C832C7}"/>
                </a:ext>
              </a:extLst>
            </p:cNvPr>
            <p:cNvSpPr/>
            <p:nvPr/>
          </p:nvSpPr>
          <p:spPr>
            <a:xfrm>
              <a:off x="2121181" y="3511367"/>
              <a:ext cx="598348" cy="598348"/>
            </a:xfrm>
            <a:prstGeom prst="ellipse">
              <a:avLst/>
            </a:prstGeom>
            <a:solidFill>
              <a:srgbClr val="942D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方正正黑简体 DemiBold" panose="02000700000000000000" pitchFamily="50" charset="-122"/>
                  <a:ea typeface="方正正黑简体 DemiBold" panose="02000700000000000000" pitchFamily="50" charset="-122"/>
                </a:rPr>
                <a:t>要</a:t>
              </a:r>
            </a:p>
          </p:txBody>
        </p:sp>
        <p:sp>
          <p:nvSpPr>
            <p:cNvPr id="9" name="椭圆 8">
              <a:extLst>
                <a:ext uri="{FF2B5EF4-FFF2-40B4-BE49-F238E27FC236}">
                  <a16:creationId xmlns:a16="http://schemas.microsoft.com/office/drawing/2014/main" id="{1C4BE115-3328-4774-BAA1-9EA7E153F0FB}"/>
                </a:ext>
              </a:extLst>
            </p:cNvPr>
            <p:cNvSpPr/>
            <p:nvPr/>
          </p:nvSpPr>
          <p:spPr>
            <a:xfrm>
              <a:off x="2121181" y="4242729"/>
              <a:ext cx="598348" cy="598348"/>
            </a:xfrm>
            <a:prstGeom prst="ellipse">
              <a:avLst/>
            </a:prstGeom>
            <a:solidFill>
              <a:srgbClr val="CE3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方正正黑简体 DemiBold" panose="02000700000000000000" pitchFamily="50" charset="-122"/>
                  <a:ea typeface="方正正黑简体 DemiBold" panose="02000700000000000000" pitchFamily="50" charset="-122"/>
                </a:rPr>
                <a:t>点</a:t>
              </a:r>
            </a:p>
          </p:txBody>
        </p:sp>
      </p:grpSp>
      <p:pic>
        <p:nvPicPr>
          <p:cNvPr id="10" name="图片 9" descr="图片包含 矢量图形&#10;&#10;已生成高可信度的说明">
            <a:extLst>
              <a:ext uri="{FF2B5EF4-FFF2-40B4-BE49-F238E27FC236}">
                <a16:creationId xmlns:a16="http://schemas.microsoft.com/office/drawing/2014/main" id="{E3ADF7CB-0693-4D60-BD4A-04EEF6B79D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4786" y="4000326"/>
            <a:ext cx="3177918" cy="3177918"/>
          </a:xfrm>
          <a:prstGeom prst="rect">
            <a:avLst/>
          </a:prstGeom>
        </p:spPr>
      </p:pic>
      <p:pic>
        <p:nvPicPr>
          <p:cNvPr id="11" name="图片 10">
            <a:extLst>
              <a:ext uri="{FF2B5EF4-FFF2-40B4-BE49-F238E27FC236}">
                <a16:creationId xmlns:a16="http://schemas.microsoft.com/office/drawing/2014/main" id="{39428ABD-DCB6-42B5-AE93-ACB73FAB5FA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77007" y="4971384"/>
            <a:ext cx="2614993" cy="2019300"/>
          </a:xfrm>
          <a:prstGeom prst="rect">
            <a:avLst/>
          </a:prstGeom>
        </p:spPr>
      </p:pic>
    </p:spTree>
    <p:extLst>
      <p:ext uri="{BB962C8B-B14F-4D97-AF65-F5344CB8AC3E}">
        <p14:creationId xmlns:p14="http://schemas.microsoft.com/office/powerpoint/2010/main" val="1464269236"/>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过渡页">
    <p:spTree>
      <p:nvGrpSpPr>
        <p:cNvPr id="1" name=""/>
        <p:cNvGrpSpPr/>
        <p:nvPr/>
      </p:nvGrpSpPr>
      <p:grpSpPr>
        <a:xfrm>
          <a:off x="0" y="0"/>
          <a:ext cx="0" cy="0"/>
          <a:chOff x="0" y="0"/>
          <a:chExt cx="0" cy="0"/>
        </a:xfrm>
      </p:grpSpPr>
      <p:pic>
        <p:nvPicPr>
          <p:cNvPr id="2" name="图片 1" descr="图片包含 天空&#10;&#10;已生成高可信度的说明">
            <a:extLst>
              <a:ext uri="{FF2B5EF4-FFF2-40B4-BE49-F238E27FC236}">
                <a16:creationId xmlns:a16="http://schemas.microsoft.com/office/drawing/2014/main" id="{B1A41A4C-111C-4CC3-93C7-3AF3E8BBA37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43"/>
          <a:stretch/>
        </p:blipFill>
        <p:spPr>
          <a:xfrm>
            <a:off x="20" y="10"/>
            <a:ext cx="12191980" cy="6857990"/>
          </a:xfrm>
          <a:prstGeom prst="rect">
            <a:avLst/>
          </a:prstGeom>
        </p:spPr>
      </p:pic>
    </p:spTree>
    <p:extLst>
      <p:ext uri="{BB962C8B-B14F-4D97-AF65-F5344CB8AC3E}">
        <p14:creationId xmlns:p14="http://schemas.microsoft.com/office/powerpoint/2010/main" val="1700046294"/>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F608D13C-0C04-4CD9-86F0-285F242BE0BB}"/>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noFill/>
                <a:latin typeface="微软雅黑" panose="020B0503020204020204" pitchFamily="34" charset="-122"/>
                <a:ea typeface="微软雅黑" panose="020B0503020204020204" pitchFamily="34" charset="-122"/>
                <a:sym typeface="+mn-ea"/>
              </a:rPr>
              <a:t>感谢您下载包图网平台上提供的</a:t>
            </a:r>
            <a:r>
              <a:rPr lang="en-US" altLang="zh-CN" sz="300" dirty="0">
                <a:noFill/>
                <a:latin typeface="微软雅黑" panose="020B0503020204020204" pitchFamily="34" charset="-122"/>
                <a:ea typeface="微软雅黑" panose="020B0503020204020204" pitchFamily="34" charset="-122"/>
                <a:sym typeface="+mn-ea"/>
              </a:rPr>
              <a:t>PPT</a:t>
            </a:r>
            <a:r>
              <a:rPr lang="zh-CN" altLang="en-US" sz="300" dirty="0">
                <a:no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noFill/>
                <a:latin typeface="微软雅黑" panose="020B0503020204020204" pitchFamily="34" charset="-122"/>
                <a:ea typeface="微软雅黑" panose="020B0503020204020204" pitchFamily="34" charset="-122"/>
                <a:sym typeface="+mn-ea"/>
              </a:rPr>
              <a:t>ibaotu.com</a:t>
            </a:r>
          </a:p>
        </p:txBody>
      </p:sp>
      <p:pic>
        <p:nvPicPr>
          <p:cNvPr id="8" name="图片 7" descr="图片包含 天空&#10;&#10;已生成极高可信度的说明">
            <a:extLst>
              <a:ext uri="{FF2B5EF4-FFF2-40B4-BE49-F238E27FC236}">
                <a16:creationId xmlns:a16="http://schemas.microsoft.com/office/drawing/2014/main" id="{35CE217E-5B00-44F2-BA21-4AE1806F6A64}"/>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442"/>
          <a:stretch/>
        </p:blipFill>
        <p:spPr>
          <a:xfrm>
            <a:off x="20" y="10"/>
            <a:ext cx="12191980" cy="6857990"/>
          </a:xfrm>
          <a:prstGeom prst="rect">
            <a:avLst/>
          </a:prstGeom>
        </p:spPr>
      </p:pic>
    </p:spTree>
    <p:extLst>
      <p:ext uri="{BB962C8B-B14F-4D97-AF65-F5344CB8AC3E}">
        <p14:creationId xmlns:p14="http://schemas.microsoft.com/office/powerpoint/2010/main" val="854771294"/>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61" r:id="rId3"/>
    <p:sldLayoutId id="2147483660" r:id="rId4"/>
  </p:sldLayoutIdLst>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9" name="媒体2 - 副本">
            <a:hlinkClick r:id="" action="ppaction://media"/>
            <a:extLst>
              <a:ext uri="{FF2B5EF4-FFF2-40B4-BE49-F238E27FC236}">
                <a16:creationId xmlns:a16="http://schemas.microsoft.com/office/drawing/2014/main" id="{F0585EB9-D58F-4580-B86F-AD36886E883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2775" y="0"/>
            <a:ext cx="609600" cy="609600"/>
          </a:xfrm>
          <a:prstGeom prst="rect">
            <a:avLst/>
          </a:prstGeom>
        </p:spPr>
      </p:pic>
    </p:spTree>
    <p:extLst>
      <p:ext uri="{BB962C8B-B14F-4D97-AF65-F5344CB8AC3E}">
        <p14:creationId xmlns:p14="http://schemas.microsoft.com/office/powerpoint/2010/main" val="396837908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89367" y="1108524"/>
            <a:ext cx="3705226"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054807" y="829003"/>
              <a:ext cx="3119659"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4</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、出水后的救护</a:t>
              </a:r>
            </a:p>
          </p:txBody>
        </p:sp>
      </p:grpSp>
      <p:grpSp>
        <p:nvGrpSpPr>
          <p:cNvPr id="3" name="组合 2"/>
          <p:cNvGrpSpPr/>
          <p:nvPr/>
        </p:nvGrpSpPr>
        <p:grpSpPr>
          <a:xfrm>
            <a:off x="3292733" y="2051550"/>
            <a:ext cx="7949958" cy="3558676"/>
            <a:chOff x="3292733" y="2051550"/>
            <a:chExt cx="7949958" cy="3558676"/>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2733" y="2051550"/>
              <a:ext cx="7949958" cy="3558676"/>
            </a:xfrm>
            <a:prstGeom prst="rect">
              <a:avLst/>
            </a:prstGeom>
          </p:spPr>
        </p:pic>
        <p:sp>
          <p:nvSpPr>
            <p:cNvPr id="7" name="矩形 6"/>
            <p:cNvSpPr/>
            <p:nvPr/>
          </p:nvSpPr>
          <p:spPr>
            <a:xfrm>
              <a:off x="4588961" y="2880126"/>
              <a:ext cx="6117139" cy="2246769"/>
            </a:xfrm>
            <a:prstGeom prst="rect">
              <a:avLst/>
            </a:prstGeom>
          </p:spPr>
          <p:txBody>
            <a:bodyPr wrap="square">
              <a:spAutoFit/>
            </a:bodyPr>
            <a:lstStyle/>
            <a:p>
              <a:r>
                <a:rPr lang="zh-CN" altLang="zh-CN" sz="2000">
                  <a:solidFill>
                    <a:schemeClr val="accent5">
                      <a:lumMod val="75000"/>
                    </a:schemeClr>
                  </a:solidFill>
                  <a:latin typeface="字魂36号-正文宋楷" panose="02000000000000000000" pitchFamily="2" charset="-122"/>
                  <a:ea typeface="字魂36号-正文宋楷" panose="02000000000000000000" pitchFamily="2" charset="-122"/>
                </a:rPr>
                <a:t>首先清理溺水者口鼻内污泥、痰涕，取下假牙，然后进行控水处理。救护人员单腿屈膝，将溺水者俯卧于救护者的大腿上，借体位使溺水者体内水由气管口腔中排出。有些农村将溺水者俯卧横入在牛背上，头脚下悬，赶牛行走，这样又控水、又起到人工呼吸作用。如果溺水者呼吸心跳已停止，立即进行口对口人工呼吸，同时进行胸外心脏按摩。</a:t>
              </a:r>
            </a:p>
          </p:txBody>
        </p:sp>
      </p:grpSp>
    </p:spTree>
    <p:extLst>
      <p:ext uri="{BB962C8B-B14F-4D97-AF65-F5344CB8AC3E}">
        <p14:creationId xmlns:p14="http://schemas.microsoft.com/office/powerpoint/2010/main" val="375294523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89367" y="1108524"/>
            <a:ext cx="3705226"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054807" y="829003"/>
              <a:ext cx="3119659"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5</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、如何防溺水</a:t>
              </a: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2733" y="2030609"/>
            <a:ext cx="7949958" cy="3558676"/>
          </a:xfrm>
          <a:prstGeom prst="rect">
            <a:avLst/>
          </a:prstGeom>
        </p:spPr>
      </p:pic>
      <p:sp>
        <p:nvSpPr>
          <p:cNvPr id="21" name="矩形 20">
            <a:extLst>
              <a:ext uri="{FF2B5EF4-FFF2-40B4-BE49-F238E27FC236}">
                <a16:creationId xmlns:a16="http://schemas.microsoft.com/office/drawing/2014/main" id="{6D801462-3E3C-4F44-B0B5-96E5A2402006}"/>
              </a:ext>
            </a:extLst>
          </p:cNvPr>
          <p:cNvSpPr/>
          <p:nvPr/>
        </p:nvSpPr>
        <p:spPr>
          <a:xfrm>
            <a:off x="4926881" y="2932784"/>
            <a:ext cx="5715000" cy="1754326"/>
          </a:xfrm>
          <a:prstGeom prst="rect">
            <a:avLst/>
          </a:prstGeom>
        </p:spPr>
        <p:txBody>
          <a:bodyPr wrap="square">
            <a:spAutoFit/>
          </a:bodyPr>
          <a:lstStyle/>
          <a:p>
            <a:pPr>
              <a:lnSpc>
                <a:spcPct val="120000"/>
              </a:lnSpc>
            </a:pPr>
            <a:r>
              <a:rPr lang="zh-CN" altLang="zh-CN">
                <a:solidFill>
                  <a:schemeClr val="accent5">
                    <a:lumMod val="75000"/>
                  </a:schemeClr>
                </a:solidFill>
                <a:latin typeface="字魂36号-正文宋楷" panose="02000000000000000000" pitchFamily="2" charset="-122"/>
                <a:ea typeface="字魂36号-正文宋楷" panose="02000000000000000000" pitchFamily="2" charset="-122"/>
              </a:rPr>
              <a:t>不要</a:t>
            </a:r>
            <a:r>
              <a:rPr lang="zh-CN" altLang="zh-CN" dirty="0">
                <a:solidFill>
                  <a:schemeClr val="accent5">
                    <a:lumMod val="75000"/>
                  </a:schemeClr>
                </a:solidFill>
                <a:latin typeface="字魂36号-正文宋楷" panose="02000000000000000000" pitchFamily="2" charset="-122"/>
                <a:ea typeface="字魂36号-正文宋楷" panose="02000000000000000000" pitchFamily="2" charset="-122"/>
              </a:rPr>
              <a:t>独自一人外出游泳，更不要到不摸底和不知水情或比较危险且宜发生溺水伤亡事故的地方去游泳。选择好的游泳场所，对场所的环境，如该水库、浴场是否卫生，水下是否平坦，有无暗礁、暗流、杂草，水域的深浅等情况要了解清楚。</a:t>
            </a:r>
            <a:endParaRPr lang="zh-CN" altLang="en-US" dirty="0">
              <a:solidFill>
                <a:schemeClr val="accent5">
                  <a:lumMod val="75000"/>
                </a:schemeClr>
              </a:solidFill>
              <a:latin typeface="字魂36号-正文宋楷" panose="02000000000000000000" pitchFamily="2" charset="-122"/>
              <a:ea typeface="字魂36号-正文宋楷" panose="02000000000000000000" pitchFamily="2" charset="-122"/>
            </a:endParaRPr>
          </a:p>
        </p:txBody>
      </p:sp>
      <p:sp>
        <p:nvSpPr>
          <p:cNvPr id="3" name="椭圆 2"/>
          <p:cNvSpPr/>
          <p:nvPr/>
        </p:nvSpPr>
        <p:spPr>
          <a:xfrm>
            <a:off x="4337046" y="3528074"/>
            <a:ext cx="439530" cy="439530"/>
          </a:xfrm>
          <a:prstGeom prst="ellipse">
            <a:avLst/>
          </a:prstGeom>
          <a:solidFill>
            <a:srgbClr val="CE3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字魂36号-正文宋楷" panose="02000000000000000000" pitchFamily="2" charset="-122"/>
                <a:ea typeface="字魂36号-正文宋楷" panose="02000000000000000000" pitchFamily="2" charset="-122"/>
              </a:rPr>
              <a:t>1</a:t>
            </a:r>
            <a:endParaRPr lang="zh-CN" altLang="en-US" sz="2400">
              <a:latin typeface="字魂36号-正文宋楷" panose="02000000000000000000" pitchFamily="2" charset="-122"/>
              <a:ea typeface="字魂36号-正文宋楷" panose="02000000000000000000" pitchFamily="2" charset="-122"/>
            </a:endParaRPr>
          </a:p>
        </p:txBody>
      </p:sp>
    </p:spTree>
    <p:extLst>
      <p:ext uri="{BB962C8B-B14F-4D97-AF65-F5344CB8AC3E}">
        <p14:creationId xmlns:p14="http://schemas.microsoft.com/office/powerpoint/2010/main" val="285604604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89367" y="1108524"/>
            <a:ext cx="3705226"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054807" y="829003"/>
              <a:ext cx="3119659"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5</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、如何防溺水</a:t>
              </a: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2733" y="2030609"/>
            <a:ext cx="7949958" cy="3558676"/>
          </a:xfrm>
          <a:prstGeom prst="rect">
            <a:avLst/>
          </a:prstGeom>
        </p:spPr>
      </p:pic>
      <p:sp>
        <p:nvSpPr>
          <p:cNvPr id="3" name="椭圆 2"/>
          <p:cNvSpPr/>
          <p:nvPr/>
        </p:nvSpPr>
        <p:spPr>
          <a:xfrm>
            <a:off x="4337046" y="3528074"/>
            <a:ext cx="439530" cy="439530"/>
          </a:xfrm>
          <a:prstGeom prst="ellipse">
            <a:avLst/>
          </a:prstGeom>
          <a:solidFill>
            <a:srgbClr val="CE3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字魂36号-正文宋楷" panose="02000000000000000000" pitchFamily="2" charset="-122"/>
                <a:ea typeface="字魂36号-正文宋楷" panose="02000000000000000000" pitchFamily="2" charset="-122"/>
              </a:rPr>
              <a:t>2</a:t>
            </a:r>
            <a:endParaRPr lang="zh-CN" altLang="en-US" sz="2400">
              <a:latin typeface="字魂36号-正文宋楷" panose="02000000000000000000" pitchFamily="2" charset="-122"/>
              <a:ea typeface="字魂36号-正文宋楷" panose="02000000000000000000" pitchFamily="2" charset="-122"/>
            </a:endParaRPr>
          </a:p>
        </p:txBody>
      </p:sp>
      <p:sp>
        <p:nvSpPr>
          <p:cNvPr id="18" name="矩形 17">
            <a:extLst>
              <a:ext uri="{FF2B5EF4-FFF2-40B4-BE49-F238E27FC236}">
                <a16:creationId xmlns:a16="http://schemas.microsoft.com/office/drawing/2014/main" id="{E3F78FBF-3FD2-4DC7-B102-58E042C21B34}"/>
              </a:ext>
            </a:extLst>
          </p:cNvPr>
          <p:cNvSpPr/>
          <p:nvPr/>
        </p:nvSpPr>
        <p:spPr>
          <a:xfrm>
            <a:off x="5016712" y="3203074"/>
            <a:ext cx="5681751" cy="1089529"/>
          </a:xfrm>
          <a:prstGeom prst="rect">
            <a:avLst/>
          </a:prstGeom>
        </p:spPr>
        <p:txBody>
          <a:bodyPr wrap="square">
            <a:spAutoFit/>
          </a:bodyPr>
          <a:lstStyle/>
          <a:p>
            <a:pPr>
              <a:lnSpc>
                <a:spcPct val="120000"/>
              </a:lnSpc>
            </a:pPr>
            <a:r>
              <a:rPr lang="zh-CN" altLang="zh-CN" dirty="0">
                <a:solidFill>
                  <a:schemeClr val="accent5">
                    <a:lumMod val="75000"/>
                  </a:schemeClr>
                </a:solidFill>
                <a:latin typeface="字魂36号-正文宋楷" panose="02000000000000000000" pitchFamily="2" charset="-122"/>
                <a:ea typeface="字魂36号-正文宋楷" panose="02000000000000000000" pitchFamily="2" charset="-122"/>
              </a:rPr>
              <a:t>必须要有组织并在老师或熟悉水性的人的带领下去游泳。以便互相照顾。如果集体组织外出游泳，下水前后都要清点人数、并指定救生员做安全保护。</a:t>
            </a:r>
            <a:endParaRPr lang="zh-CN" altLang="en-US" dirty="0">
              <a:solidFill>
                <a:schemeClr val="accent5">
                  <a:lumMod val="75000"/>
                </a:schemeClr>
              </a:solidFill>
              <a:latin typeface="字魂36号-正文宋楷" panose="02000000000000000000" pitchFamily="2" charset="-122"/>
              <a:ea typeface="字魂36号-正文宋楷" panose="02000000000000000000" pitchFamily="2" charset="-122"/>
            </a:endParaRPr>
          </a:p>
        </p:txBody>
      </p:sp>
    </p:spTree>
    <p:extLst>
      <p:ext uri="{BB962C8B-B14F-4D97-AF65-F5344CB8AC3E}">
        <p14:creationId xmlns:p14="http://schemas.microsoft.com/office/powerpoint/2010/main" val="3089947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89367" y="1108524"/>
            <a:ext cx="3705226"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054807" y="829003"/>
              <a:ext cx="3119659"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5</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、如何防溺水</a:t>
              </a: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2733" y="2030609"/>
            <a:ext cx="7949958" cy="3558676"/>
          </a:xfrm>
          <a:prstGeom prst="rect">
            <a:avLst/>
          </a:prstGeom>
        </p:spPr>
      </p:pic>
      <p:sp>
        <p:nvSpPr>
          <p:cNvPr id="3" name="椭圆 2"/>
          <p:cNvSpPr/>
          <p:nvPr/>
        </p:nvSpPr>
        <p:spPr>
          <a:xfrm>
            <a:off x="4337046" y="3528074"/>
            <a:ext cx="439530" cy="439530"/>
          </a:xfrm>
          <a:prstGeom prst="ellipse">
            <a:avLst/>
          </a:prstGeom>
          <a:solidFill>
            <a:srgbClr val="CE3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字魂36号-正文宋楷" panose="02000000000000000000" pitchFamily="2" charset="-122"/>
                <a:ea typeface="字魂36号-正文宋楷" panose="02000000000000000000" pitchFamily="2" charset="-122"/>
              </a:rPr>
              <a:t>3</a:t>
            </a:r>
            <a:endParaRPr lang="zh-CN" altLang="en-US" sz="2400">
              <a:latin typeface="字魂36号-正文宋楷" panose="02000000000000000000" pitchFamily="2" charset="-122"/>
              <a:ea typeface="字魂36号-正文宋楷" panose="02000000000000000000" pitchFamily="2" charset="-122"/>
            </a:endParaRPr>
          </a:p>
        </p:txBody>
      </p:sp>
      <p:sp>
        <p:nvSpPr>
          <p:cNvPr id="19" name="矩形 18">
            <a:extLst>
              <a:ext uri="{FF2B5EF4-FFF2-40B4-BE49-F238E27FC236}">
                <a16:creationId xmlns:a16="http://schemas.microsoft.com/office/drawing/2014/main" id="{09690829-C8E8-48F9-92DD-48385A32B2BF}"/>
              </a:ext>
            </a:extLst>
          </p:cNvPr>
          <p:cNvSpPr/>
          <p:nvPr/>
        </p:nvSpPr>
        <p:spPr>
          <a:xfrm>
            <a:off x="5016712" y="3068351"/>
            <a:ext cx="5557926" cy="1569660"/>
          </a:xfrm>
          <a:prstGeom prst="rect">
            <a:avLst/>
          </a:prstGeom>
        </p:spPr>
        <p:txBody>
          <a:bodyPr wrap="square">
            <a:spAutoFit/>
          </a:bodyPr>
          <a:lstStyle/>
          <a:p>
            <a:pPr>
              <a:lnSpc>
                <a:spcPct val="120000"/>
              </a:lnSpc>
            </a:pP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要清楚自己的身体健康状况，平时四肢就容易抽筋者不宜参加游泳或不要到深水区游泳。要做好下水前的准备，先活动活动身体，如水温太低应先在浅水处用水淋洗身体，待适应水温后再下水游泳；镶有假牙的同学，应将假牙取下，以防呛水时假牙落入食管或气管。</a:t>
            </a:r>
            <a:endParaRPr lang="zh-CN" altLang="en-US" sz="1600" dirty="0">
              <a:solidFill>
                <a:schemeClr val="accent5">
                  <a:lumMod val="75000"/>
                </a:schemeClr>
              </a:solidFill>
              <a:latin typeface="字魂36号-正文宋楷" panose="02000000000000000000" pitchFamily="2" charset="-122"/>
              <a:ea typeface="字魂36号-正文宋楷" panose="02000000000000000000" pitchFamily="2" charset="-122"/>
            </a:endParaRPr>
          </a:p>
        </p:txBody>
      </p:sp>
    </p:spTree>
    <p:extLst>
      <p:ext uri="{BB962C8B-B14F-4D97-AF65-F5344CB8AC3E}">
        <p14:creationId xmlns:p14="http://schemas.microsoft.com/office/powerpoint/2010/main" val="160503240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89367" y="1108524"/>
            <a:ext cx="3705226"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054807" y="829003"/>
              <a:ext cx="3119659"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5</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、如何防溺水</a:t>
              </a: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2733" y="2030609"/>
            <a:ext cx="7949958" cy="3558676"/>
          </a:xfrm>
          <a:prstGeom prst="rect">
            <a:avLst/>
          </a:prstGeom>
        </p:spPr>
      </p:pic>
      <p:sp>
        <p:nvSpPr>
          <p:cNvPr id="3" name="椭圆 2"/>
          <p:cNvSpPr/>
          <p:nvPr/>
        </p:nvSpPr>
        <p:spPr>
          <a:xfrm>
            <a:off x="4337046" y="3528074"/>
            <a:ext cx="439530" cy="439530"/>
          </a:xfrm>
          <a:prstGeom prst="ellipse">
            <a:avLst/>
          </a:prstGeom>
          <a:solidFill>
            <a:srgbClr val="CE3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字魂36号-正文宋楷" panose="02000000000000000000" pitchFamily="2" charset="-122"/>
                <a:ea typeface="字魂36号-正文宋楷" panose="02000000000000000000" pitchFamily="2" charset="-122"/>
              </a:rPr>
              <a:t>4</a:t>
            </a:r>
            <a:endParaRPr lang="zh-CN" altLang="en-US" sz="2400">
              <a:latin typeface="字魂36号-正文宋楷" panose="02000000000000000000" pitchFamily="2" charset="-122"/>
              <a:ea typeface="字魂36号-正文宋楷" panose="02000000000000000000" pitchFamily="2" charset="-122"/>
            </a:endParaRPr>
          </a:p>
        </p:txBody>
      </p:sp>
      <p:sp>
        <p:nvSpPr>
          <p:cNvPr id="18" name="矩形 17">
            <a:extLst>
              <a:ext uri="{FF2B5EF4-FFF2-40B4-BE49-F238E27FC236}">
                <a16:creationId xmlns:a16="http://schemas.microsoft.com/office/drawing/2014/main" id="{6D801462-3E3C-4F44-B0B5-96E5A2402006}"/>
              </a:ext>
            </a:extLst>
          </p:cNvPr>
          <p:cNvSpPr/>
          <p:nvPr/>
        </p:nvSpPr>
        <p:spPr>
          <a:xfrm>
            <a:off x="5016712" y="3258474"/>
            <a:ext cx="5577082" cy="978729"/>
          </a:xfrm>
          <a:prstGeom prst="rect">
            <a:avLst/>
          </a:prstGeom>
        </p:spPr>
        <p:txBody>
          <a:bodyPr wrap="square">
            <a:spAutoFit/>
          </a:bodyPr>
          <a:lstStyle/>
          <a:p>
            <a:pPr>
              <a:lnSpc>
                <a:spcPct val="120000"/>
              </a:lnSpc>
            </a:pP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对自己的水性要有自知之明，下水后不能逞能，不要贸然跳水和潜泳，更不能互相打闹，以免喝水和溺水。不要在急流和漩涡处游泳，更不要酒后游泳。</a:t>
            </a:r>
            <a:endParaRPr lang="zh-CN" altLang="en-US" sz="1600" dirty="0">
              <a:solidFill>
                <a:schemeClr val="accent5">
                  <a:lumMod val="75000"/>
                </a:schemeClr>
              </a:solidFill>
              <a:latin typeface="字魂36号-正文宋楷" panose="02000000000000000000" pitchFamily="2" charset="-122"/>
              <a:ea typeface="字魂36号-正文宋楷" panose="02000000000000000000" pitchFamily="2" charset="-122"/>
            </a:endParaRPr>
          </a:p>
        </p:txBody>
      </p:sp>
    </p:spTree>
    <p:extLst>
      <p:ext uri="{BB962C8B-B14F-4D97-AF65-F5344CB8AC3E}">
        <p14:creationId xmlns:p14="http://schemas.microsoft.com/office/powerpoint/2010/main" val="3633602348"/>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89367" y="1108524"/>
            <a:ext cx="3705226"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054807" y="829003"/>
              <a:ext cx="3119659"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5</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、如何防溺水</a:t>
              </a: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2733" y="2030609"/>
            <a:ext cx="7949958" cy="3558676"/>
          </a:xfrm>
          <a:prstGeom prst="rect">
            <a:avLst/>
          </a:prstGeom>
        </p:spPr>
      </p:pic>
      <p:sp>
        <p:nvSpPr>
          <p:cNvPr id="3" name="椭圆 2"/>
          <p:cNvSpPr/>
          <p:nvPr/>
        </p:nvSpPr>
        <p:spPr>
          <a:xfrm>
            <a:off x="4337046" y="3528074"/>
            <a:ext cx="439530" cy="439530"/>
          </a:xfrm>
          <a:prstGeom prst="ellipse">
            <a:avLst/>
          </a:prstGeom>
          <a:solidFill>
            <a:srgbClr val="CE3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字魂36号-正文宋楷" panose="02000000000000000000" pitchFamily="2" charset="-122"/>
                <a:ea typeface="字魂36号-正文宋楷" panose="02000000000000000000" pitchFamily="2" charset="-122"/>
              </a:rPr>
              <a:t>5</a:t>
            </a:r>
            <a:endParaRPr lang="zh-CN" altLang="en-US" sz="2400">
              <a:latin typeface="字魂36号-正文宋楷" panose="02000000000000000000" pitchFamily="2" charset="-122"/>
              <a:ea typeface="字魂36号-正文宋楷" panose="02000000000000000000" pitchFamily="2" charset="-122"/>
            </a:endParaRPr>
          </a:p>
        </p:txBody>
      </p:sp>
      <p:sp>
        <p:nvSpPr>
          <p:cNvPr id="18" name="矩形 17">
            <a:extLst>
              <a:ext uri="{FF2B5EF4-FFF2-40B4-BE49-F238E27FC236}">
                <a16:creationId xmlns:a16="http://schemas.microsoft.com/office/drawing/2014/main" id="{6D801462-3E3C-4F44-B0B5-96E5A2402006}"/>
              </a:ext>
            </a:extLst>
          </p:cNvPr>
          <p:cNvSpPr/>
          <p:nvPr/>
        </p:nvSpPr>
        <p:spPr>
          <a:xfrm>
            <a:off x="5016712" y="3383578"/>
            <a:ext cx="5577082" cy="683264"/>
          </a:xfrm>
          <a:prstGeom prst="rect">
            <a:avLst/>
          </a:prstGeom>
        </p:spPr>
        <p:txBody>
          <a:bodyPr wrap="square">
            <a:spAutoFit/>
          </a:bodyPr>
          <a:lstStyle/>
          <a:p>
            <a:pPr>
              <a:lnSpc>
                <a:spcPct val="120000"/>
              </a:lnSpc>
            </a:pPr>
            <a:r>
              <a:rPr lang="zh-CN" altLang="zh-CN" sz="1600">
                <a:solidFill>
                  <a:schemeClr val="accent5">
                    <a:lumMod val="75000"/>
                  </a:schemeClr>
                </a:solidFill>
                <a:latin typeface="字魂36号-正文宋楷" panose="02000000000000000000" pitchFamily="2" charset="-122"/>
                <a:ea typeface="字魂36号-正文宋楷" panose="02000000000000000000" pitchFamily="2" charset="-122"/>
              </a:rPr>
              <a:t>在游泳中如果突然觉得身体不舒服，如眩晕、恶心、心慌、气短等，要立即上岸休息或呼救。</a:t>
            </a:r>
            <a:endParaRPr lang="zh-CN" altLang="en-US" sz="1600" dirty="0">
              <a:solidFill>
                <a:schemeClr val="accent5">
                  <a:lumMod val="75000"/>
                </a:schemeClr>
              </a:solidFill>
              <a:latin typeface="字魂36号-正文宋楷" panose="02000000000000000000" pitchFamily="2" charset="-122"/>
              <a:ea typeface="字魂36号-正文宋楷" panose="02000000000000000000" pitchFamily="2" charset="-122"/>
            </a:endParaRPr>
          </a:p>
        </p:txBody>
      </p:sp>
    </p:spTree>
    <p:extLst>
      <p:ext uri="{BB962C8B-B14F-4D97-AF65-F5344CB8AC3E}">
        <p14:creationId xmlns:p14="http://schemas.microsoft.com/office/powerpoint/2010/main" val="4179736981"/>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89367" y="1108524"/>
            <a:ext cx="3705226"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054807" y="829003"/>
              <a:ext cx="3119659"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5</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、如何防溺水</a:t>
              </a: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2733" y="2030609"/>
            <a:ext cx="7949958" cy="3558676"/>
          </a:xfrm>
          <a:prstGeom prst="rect">
            <a:avLst/>
          </a:prstGeom>
        </p:spPr>
      </p:pic>
      <p:sp>
        <p:nvSpPr>
          <p:cNvPr id="3" name="椭圆 2"/>
          <p:cNvSpPr/>
          <p:nvPr/>
        </p:nvSpPr>
        <p:spPr>
          <a:xfrm>
            <a:off x="4337046" y="3528074"/>
            <a:ext cx="439530" cy="439530"/>
          </a:xfrm>
          <a:prstGeom prst="ellipse">
            <a:avLst/>
          </a:prstGeom>
          <a:solidFill>
            <a:srgbClr val="CE3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字魂36号-正文宋楷" panose="02000000000000000000" pitchFamily="2" charset="-122"/>
                <a:ea typeface="字魂36号-正文宋楷" panose="02000000000000000000" pitchFamily="2" charset="-122"/>
              </a:rPr>
              <a:t>6</a:t>
            </a:r>
            <a:endParaRPr lang="zh-CN" altLang="en-US" sz="2400">
              <a:latin typeface="字魂36号-正文宋楷" panose="02000000000000000000" pitchFamily="2" charset="-122"/>
              <a:ea typeface="字魂36号-正文宋楷" panose="02000000000000000000" pitchFamily="2" charset="-122"/>
            </a:endParaRPr>
          </a:p>
        </p:txBody>
      </p:sp>
      <p:sp>
        <p:nvSpPr>
          <p:cNvPr id="18" name="矩形 17">
            <a:extLst>
              <a:ext uri="{FF2B5EF4-FFF2-40B4-BE49-F238E27FC236}">
                <a16:creationId xmlns:a16="http://schemas.microsoft.com/office/drawing/2014/main" id="{6D801462-3E3C-4F44-B0B5-96E5A2402006}"/>
              </a:ext>
            </a:extLst>
          </p:cNvPr>
          <p:cNvSpPr/>
          <p:nvPr/>
        </p:nvSpPr>
        <p:spPr>
          <a:xfrm>
            <a:off x="5016712" y="3320582"/>
            <a:ext cx="5577082" cy="978729"/>
          </a:xfrm>
          <a:prstGeom prst="rect">
            <a:avLst/>
          </a:prstGeom>
        </p:spPr>
        <p:txBody>
          <a:bodyPr wrap="square">
            <a:spAutoFit/>
          </a:bodyPr>
          <a:lstStyle/>
          <a:p>
            <a:pPr>
              <a:lnSpc>
                <a:spcPct val="120000"/>
              </a:lnSpc>
            </a:pPr>
            <a:r>
              <a:rPr lang="zh-CN" altLang="zh-CN" sz="1600">
                <a:solidFill>
                  <a:schemeClr val="accent5">
                    <a:lumMod val="75000"/>
                  </a:schemeClr>
                </a:solidFill>
                <a:latin typeface="字魂36号-正文宋楷" panose="02000000000000000000" pitchFamily="2" charset="-122"/>
                <a:ea typeface="字魂36号-正文宋楷" panose="02000000000000000000" pitchFamily="2" charset="-122"/>
              </a:rPr>
              <a:t>在游泳中，若小腿或脚部抽筋，千万不要惊慌，可用力蹬腿或做跳跃动作，或用力按摩、拉扯抽筋部位，同时呼叫同伴救助。</a:t>
            </a:r>
            <a:endParaRPr lang="zh-CN" altLang="en-US" sz="1600" dirty="0">
              <a:solidFill>
                <a:schemeClr val="accent5">
                  <a:lumMod val="75000"/>
                </a:schemeClr>
              </a:solidFill>
              <a:latin typeface="字魂36号-正文宋楷" panose="02000000000000000000" pitchFamily="2" charset="-122"/>
              <a:ea typeface="字魂36号-正文宋楷" panose="02000000000000000000" pitchFamily="2" charset="-122"/>
            </a:endParaRPr>
          </a:p>
        </p:txBody>
      </p:sp>
    </p:spTree>
    <p:extLst>
      <p:ext uri="{BB962C8B-B14F-4D97-AF65-F5344CB8AC3E}">
        <p14:creationId xmlns:p14="http://schemas.microsoft.com/office/powerpoint/2010/main" val="952685626"/>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89367" y="1108524"/>
            <a:ext cx="3705226"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054807" y="829003"/>
              <a:ext cx="3119659"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5</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、如何防溺水</a:t>
              </a: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2733" y="2030609"/>
            <a:ext cx="7949958" cy="3558676"/>
          </a:xfrm>
          <a:prstGeom prst="rect">
            <a:avLst/>
          </a:prstGeom>
        </p:spPr>
      </p:pic>
      <p:sp>
        <p:nvSpPr>
          <p:cNvPr id="3" name="椭圆 2"/>
          <p:cNvSpPr/>
          <p:nvPr/>
        </p:nvSpPr>
        <p:spPr>
          <a:xfrm>
            <a:off x="4337046" y="3528074"/>
            <a:ext cx="439530" cy="439530"/>
          </a:xfrm>
          <a:prstGeom prst="ellipse">
            <a:avLst/>
          </a:prstGeom>
          <a:solidFill>
            <a:srgbClr val="CE3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字魂36号-正文宋楷" panose="02000000000000000000" pitchFamily="2" charset="-122"/>
                <a:ea typeface="字魂36号-正文宋楷" panose="02000000000000000000" pitchFamily="2" charset="-122"/>
              </a:rPr>
              <a:t>7</a:t>
            </a:r>
            <a:endParaRPr lang="zh-CN" altLang="en-US" sz="2400">
              <a:latin typeface="字魂36号-正文宋楷" panose="02000000000000000000" pitchFamily="2" charset="-122"/>
              <a:ea typeface="字魂36号-正文宋楷" panose="02000000000000000000" pitchFamily="2" charset="-122"/>
            </a:endParaRPr>
          </a:p>
        </p:txBody>
      </p:sp>
      <p:sp>
        <p:nvSpPr>
          <p:cNvPr id="18" name="矩形 17">
            <a:extLst>
              <a:ext uri="{FF2B5EF4-FFF2-40B4-BE49-F238E27FC236}">
                <a16:creationId xmlns:a16="http://schemas.microsoft.com/office/drawing/2014/main" id="{6D801462-3E3C-4F44-B0B5-96E5A2402006}"/>
              </a:ext>
            </a:extLst>
          </p:cNvPr>
          <p:cNvSpPr/>
          <p:nvPr/>
        </p:nvSpPr>
        <p:spPr>
          <a:xfrm>
            <a:off x="4978611" y="2912699"/>
            <a:ext cx="5717963" cy="1902059"/>
          </a:xfrm>
          <a:prstGeom prst="rect">
            <a:avLst/>
          </a:prstGeom>
        </p:spPr>
        <p:txBody>
          <a:bodyPr wrap="square">
            <a:spAutoFit/>
          </a:bodyPr>
          <a:lstStyle/>
          <a:p>
            <a:pPr>
              <a:lnSpc>
                <a:spcPct val="120000"/>
              </a:lnSpc>
            </a:pPr>
            <a:r>
              <a:rPr lang="zh-CN" altLang="zh-CN" sz="1400">
                <a:solidFill>
                  <a:schemeClr val="accent5">
                    <a:lumMod val="75000"/>
                  </a:schemeClr>
                </a:solidFill>
                <a:latin typeface="字魂36号-正文宋楷" panose="02000000000000000000" pitchFamily="2" charset="-122"/>
                <a:ea typeface="字魂36号-正文宋楷" panose="02000000000000000000" pitchFamily="2" charset="-122"/>
              </a:rPr>
              <a:t>在游泳中遇到溺水事故时，现场急救刻不容缓，心肺复苏最为重要。将溺水者救上岸后，要立即清除口腔、鼻咽腔的呕吐物和泥沙等杂物，保持呼吸通畅；应将其舌头拉出，以免后翻堵塞呼吸道；将溺水者的腹部垫高，使胸及头部下垂，或抱其双腿将腹部放在急救者肩部，做走动或跳动</a:t>
            </a:r>
            <a:r>
              <a:rPr lang="en-US" altLang="zh-CN" sz="1400">
                <a:solidFill>
                  <a:schemeClr val="accent5">
                    <a:lumMod val="75000"/>
                  </a:schemeClr>
                </a:solidFill>
                <a:latin typeface="字魂36号-正文宋楷" panose="02000000000000000000" pitchFamily="2" charset="-122"/>
                <a:ea typeface="字魂36号-正文宋楷" panose="02000000000000000000" pitchFamily="2" charset="-122"/>
              </a:rPr>
              <a:t>"</a:t>
            </a:r>
            <a:r>
              <a:rPr lang="zh-CN" altLang="zh-CN" sz="1400">
                <a:solidFill>
                  <a:schemeClr val="accent5">
                    <a:lumMod val="75000"/>
                  </a:schemeClr>
                </a:solidFill>
                <a:latin typeface="字魂36号-正文宋楷" panose="02000000000000000000" pitchFamily="2" charset="-122"/>
                <a:ea typeface="字魂36号-正文宋楷" panose="02000000000000000000" pitchFamily="2" charset="-122"/>
              </a:rPr>
              <a:t>倒水</a:t>
            </a:r>
            <a:r>
              <a:rPr lang="en-US" altLang="zh-CN" sz="1400">
                <a:solidFill>
                  <a:schemeClr val="accent5">
                    <a:lumMod val="75000"/>
                  </a:schemeClr>
                </a:solidFill>
                <a:latin typeface="字魂36号-正文宋楷" panose="02000000000000000000" pitchFamily="2" charset="-122"/>
                <a:ea typeface="字魂36号-正文宋楷" panose="02000000000000000000" pitchFamily="2" charset="-122"/>
              </a:rPr>
              <a:t>"</a:t>
            </a:r>
            <a:r>
              <a:rPr lang="zh-CN" altLang="zh-CN" sz="1400">
                <a:solidFill>
                  <a:schemeClr val="accent5">
                    <a:lumMod val="75000"/>
                  </a:schemeClr>
                </a:solidFill>
                <a:latin typeface="字魂36号-正文宋楷" panose="02000000000000000000" pitchFamily="2" charset="-122"/>
                <a:ea typeface="字魂36号-正文宋楷" panose="02000000000000000000" pitchFamily="2" charset="-122"/>
              </a:rPr>
              <a:t>动作。恢复溺水者呼吸是急救成败的关键，应立即进行人工呼吸，可采取口对口或口对鼻的人工呼吸方式，在急救的同时应迅速送往医院救治。</a:t>
            </a:r>
            <a:endParaRPr lang="zh-CN" altLang="en-US" sz="1400" dirty="0">
              <a:solidFill>
                <a:schemeClr val="accent5">
                  <a:lumMod val="75000"/>
                </a:schemeClr>
              </a:solidFill>
              <a:latin typeface="字魂36号-正文宋楷" panose="02000000000000000000" pitchFamily="2" charset="-122"/>
              <a:ea typeface="字魂36号-正文宋楷" panose="02000000000000000000" pitchFamily="2" charset="-122"/>
            </a:endParaRPr>
          </a:p>
        </p:txBody>
      </p:sp>
    </p:spTree>
    <p:extLst>
      <p:ext uri="{BB962C8B-B14F-4D97-AF65-F5344CB8AC3E}">
        <p14:creationId xmlns:p14="http://schemas.microsoft.com/office/powerpoint/2010/main" val="155250895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327441" y="1114340"/>
            <a:ext cx="4035633"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054807" y="829003"/>
              <a:ext cx="3289093"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6</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、如何营救溺水者</a:t>
              </a: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2733" y="2030609"/>
            <a:ext cx="7949958" cy="3558676"/>
          </a:xfrm>
          <a:prstGeom prst="rect">
            <a:avLst/>
          </a:prstGeom>
        </p:spPr>
      </p:pic>
      <p:sp>
        <p:nvSpPr>
          <p:cNvPr id="18" name="矩形 17">
            <a:extLst>
              <a:ext uri="{FF2B5EF4-FFF2-40B4-BE49-F238E27FC236}">
                <a16:creationId xmlns:a16="http://schemas.microsoft.com/office/drawing/2014/main" id="{6D801462-3E3C-4F44-B0B5-96E5A2402006}"/>
              </a:ext>
            </a:extLst>
          </p:cNvPr>
          <p:cNvSpPr/>
          <p:nvPr/>
        </p:nvSpPr>
        <p:spPr>
          <a:xfrm>
            <a:off x="4391025" y="2912699"/>
            <a:ext cx="6305549" cy="1815882"/>
          </a:xfrm>
          <a:prstGeom prst="rect">
            <a:avLst/>
          </a:prstGeom>
        </p:spPr>
        <p:txBody>
          <a:bodyPr wrap="square">
            <a:spAutoFit/>
          </a:bodyPr>
          <a:lstStyle/>
          <a:p>
            <a:r>
              <a:rPr lang="zh-CN" altLang="zh-CN" sz="1400">
                <a:solidFill>
                  <a:schemeClr val="accent5">
                    <a:lumMod val="75000"/>
                  </a:schemeClr>
                </a:solidFill>
                <a:latin typeface="字魂36号-正文宋楷" panose="02000000000000000000" pitchFamily="2" charset="-122"/>
                <a:ea typeface="字魂36号-正文宋楷" panose="02000000000000000000" pitchFamily="2" charset="-122"/>
              </a:rPr>
              <a:t>当发现有人落水时，救助者不要贸然去救人，因为一旦被落水者抓住将十分危险。在水中与落水者纠缠不但会消耗救助者的大量体力，有时甚至会导致救助者体力耗尽最终丧命。如果当时情况十分紧急，而救助者又具备一定的救护技巧，那么救助者在下水前应尽快脱去衣裤和鞋子，在向落水者接近时，要尽量避免被落水者抓住。 综上所述，溺水是非常危险</a:t>
            </a:r>
            <a:r>
              <a:rPr lang="zh-CN" altLang="en-US" sz="1400">
                <a:solidFill>
                  <a:schemeClr val="accent5">
                    <a:lumMod val="75000"/>
                  </a:schemeClr>
                </a:solidFill>
                <a:latin typeface="字魂36号-正文宋楷" panose="02000000000000000000" pitchFamily="2" charset="-122"/>
                <a:ea typeface="字魂36号-正文宋楷" panose="02000000000000000000" pitchFamily="2" charset="-122"/>
              </a:rPr>
              <a:t>的</a:t>
            </a:r>
            <a:r>
              <a:rPr lang="zh-CN" altLang="zh-CN" sz="1400">
                <a:solidFill>
                  <a:schemeClr val="accent5">
                    <a:lumMod val="75000"/>
                  </a:schemeClr>
                </a:solidFill>
                <a:latin typeface="字魂36号-正文宋楷" panose="02000000000000000000" pitchFamily="2" charset="-122"/>
                <a:ea typeface="字魂36号-正文宋楷" panose="02000000000000000000" pitchFamily="2" charset="-122"/>
              </a:rPr>
              <a:t>，在日常生活中要提高安全意识，安全第一，防患于未然。水无情，人有情。其实，只要我们在生活中注意各种游水、戏水事项，提高安全防范意识，学会在遭遇溺水懂得如何自救和他人遭遇溺水时如何抢救，溺水事件还是可以防止的。</a:t>
            </a:r>
          </a:p>
        </p:txBody>
      </p:sp>
    </p:spTree>
    <p:extLst>
      <p:ext uri="{BB962C8B-B14F-4D97-AF65-F5344CB8AC3E}">
        <p14:creationId xmlns:p14="http://schemas.microsoft.com/office/powerpoint/2010/main" val="385708444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641BE9C-8A8C-4877-84F2-0EC1EEB1A9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2137" y="1681730"/>
            <a:ext cx="4331213" cy="3035049"/>
          </a:xfrm>
          <a:prstGeom prst="rect">
            <a:avLst/>
          </a:prstGeom>
        </p:spPr>
      </p:pic>
      <p:sp>
        <p:nvSpPr>
          <p:cNvPr id="4" name="矩形 3">
            <a:extLst>
              <a:ext uri="{FF2B5EF4-FFF2-40B4-BE49-F238E27FC236}">
                <a16:creationId xmlns:a16="http://schemas.microsoft.com/office/drawing/2014/main" id="{3CB664D9-0150-4A3C-A81E-2CEDB4258A36}"/>
              </a:ext>
            </a:extLst>
          </p:cNvPr>
          <p:cNvSpPr/>
          <p:nvPr/>
        </p:nvSpPr>
        <p:spPr>
          <a:xfrm>
            <a:off x="7013703" y="3044279"/>
            <a:ext cx="3288080" cy="769441"/>
          </a:xfrm>
          <a:prstGeom prst="rect">
            <a:avLst/>
          </a:prstGeom>
          <a:noFill/>
          <a:ln>
            <a:noFill/>
          </a:ln>
        </p:spPr>
        <p:txBody>
          <a:bodyPr wrap="none" rtlCol="0">
            <a:spAutoFit/>
          </a:bodyPr>
          <a:lstStyle/>
          <a:p>
            <a:r>
              <a:rPr lang="en-US" altLang="zh-CN" sz="4400" dirty="0">
                <a:solidFill>
                  <a:schemeClr val="accent5">
                    <a:lumMod val="75000"/>
                  </a:schemeClr>
                </a:solidFill>
                <a:latin typeface="字魂36号-正文宋楷" panose="02000000000000000000" pitchFamily="2" charset="-122"/>
                <a:ea typeface="字魂36号-正文宋楷" panose="02000000000000000000" pitchFamily="2" charset="-122"/>
              </a:rPr>
              <a:t>3</a:t>
            </a:r>
            <a:r>
              <a:rPr lang="zh-CN" altLang="en-US" sz="4400" dirty="0">
                <a:solidFill>
                  <a:schemeClr val="accent5">
                    <a:lumMod val="75000"/>
                  </a:schemeClr>
                </a:solidFill>
                <a:latin typeface="字魂36号-正文宋楷" panose="02000000000000000000" pitchFamily="2" charset="-122"/>
                <a:ea typeface="字魂36号-正文宋楷" panose="02000000000000000000" pitchFamily="2" charset="-122"/>
              </a:rPr>
              <a:t>、同学讨论</a:t>
            </a:r>
          </a:p>
        </p:txBody>
      </p:sp>
    </p:spTree>
    <p:extLst>
      <p:ext uri="{BB962C8B-B14F-4D97-AF65-F5344CB8AC3E}">
        <p14:creationId xmlns:p14="http://schemas.microsoft.com/office/powerpoint/2010/main" val="1661051025"/>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30655" y="1035779"/>
            <a:ext cx="783567" cy="783567"/>
          </a:xfrm>
          <a:prstGeom prst="rect">
            <a:avLst/>
          </a:prstGeom>
          <a:solidFill>
            <a:srgbClr val="CD4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latin typeface="字魂36号-正文宋楷" panose="02000000000000000000" pitchFamily="2" charset="-122"/>
                <a:ea typeface="字魂36号-正文宋楷" panose="02000000000000000000" pitchFamily="2" charset="-122"/>
              </a:rPr>
              <a:t>前</a:t>
            </a:r>
          </a:p>
        </p:txBody>
      </p:sp>
      <p:sp>
        <p:nvSpPr>
          <p:cNvPr id="23" name="矩形 22"/>
          <p:cNvSpPr/>
          <p:nvPr/>
        </p:nvSpPr>
        <p:spPr>
          <a:xfrm>
            <a:off x="6712513" y="1035779"/>
            <a:ext cx="783567" cy="78356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latin typeface="字魂36号-正文宋楷" panose="02000000000000000000" pitchFamily="2" charset="-122"/>
                <a:ea typeface="字魂36号-正文宋楷" panose="02000000000000000000" pitchFamily="2" charset="-122"/>
              </a:rPr>
              <a:t>言</a:t>
            </a:r>
          </a:p>
        </p:txBody>
      </p:sp>
      <p:grpSp>
        <p:nvGrpSpPr>
          <p:cNvPr id="17" name="组合 16"/>
          <p:cNvGrpSpPr/>
          <p:nvPr/>
        </p:nvGrpSpPr>
        <p:grpSpPr>
          <a:xfrm>
            <a:off x="2632835" y="1984543"/>
            <a:ext cx="7400927" cy="3893820"/>
            <a:chOff x="2632835" y="1984543"/>
            <a:chExt cx="7400927" cy="389382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4386389" y="230989"/>
              <a:ext cx="3893820" cy="7400927"/>
            </a:xfrm>
            <a:prstGeom prst="rect">
              <a:avLst/>
            </a:prstGeom>
          </p:spPr>
        </p:pic>
        <p:sp>
          <p:nvSpPr>
            <p:cNvPr id="28" name="矩形 27">
              <a:extLst>
                <a:ext uri="{FF2B5EF4-FFF2-40B4-BE49-F238E27FC236}">
                  <a16:creationId xmlns:a16="http://schemas.microsoft.com/office/drawing/2014/main" id="{432811CF-C744-47A6-B479-720C8FD4696D}"/>
                </a:ext>
              </a:extLst>
            </p:cNvPr>
            <p:cNvSpPr/>
            <p:nvPr/>
          </p:nvSpPr>
          <p:spPr>
            <a:xfrm>
              <a:off x="3780598" y="2645324"/>
              <a:ext cx="5105400" cy="2647520"/>
            </a:xfrm>
            <a:prstGeom prst="rect">
              <a:avLst/>
            </a:prstGeom>
          </p:spPr>
          <p:txBody>
            <a:bodyPr wrap="square">
              <a:spAutoFit/>
            </a:bodyPr>
            <a:lstStyle/>
            <a:p>
              <a:pPr indent="266700" algn="just">
                <a:lnSpc>
                  <a:spcPct val="120000"/>
                </a:lnSpc>
              </a:pPr>
              <a:r>
                <a:rPr lang="zh-CN" altLang="zh-CN" sz="2000" dirty="0">
                  <a:solidFill>
                    <a:srgbClr val="0069B7"/>
                  </a:solidFill>
                  <a:latin typeface="字魂36号-正文宋楷" panose="02000000000000000000" pitchFamily="2" charset="-122"/>
                  <a:ea typeface="字魂36号-正文宋楷" panose="02000000000000000000" pitchFamily="2" charset="-122"/>
                  <a:cs typeface="微软雅黑" panose="020B0503020204020204" pitchFamily="34" charset="-122"/>
                </a:rPr>
                <a:t>同学们，你们好！今天我们学习溺水安全知识。如今的社会里，车祸、中毒、溺水</a:t>
              </a:r>
              <a:r>
                <a:rPr lang="en-US" altLang="zh-CN" sz="2000" dirty="0">
                  <a:solidFill>
                    <a:srgbClr val="0069B7"/>
                  </a:solidFill>
                  <a:latin typeface="字魂36号-正文宋楷" panose="02000000000000000000" pitchFamily="2" charset="-122"/>
                  <a:ea typeface="字魂36号-正文宋楷" panose="02000000000000000000" pitchFamily="2" charset="-122"/>
                  <a:cs typeface="微软雅黑" panose="020B0503020204020204" pitchFamily="34" charset="-122"/>
                </a:rPr>
                <a:t>......</a:t>
              </a:r>
              <a:r>
                <a:rPr lang="zh-CN" altLang="zh-CN" sz="2000" dirty="0">
                  <a:solidFill>
                    <a:srgbClr val="0069B7"/>
                  </a:solidFill>
                  <a:latin typeface="字魂36号-正文宋楷" panose="02000000000000000000" pitchFamily="2" charset="-122"/>
                  <a:ea typeface="字魂36号-正文宋楷" panose="02000000000000000000" pitchFamily="2" charset="-122"/>
                  <a:cs typeface="微软雅黑" panose="020B0503020204020204" pitchFamily="34" charset="-122"/>
                </a:rPr>
                <a:t>剥夺了许多宝贵的生命，尤其是溺水最为严重了。我们经常听到一些溺水事故的发生，看到一些触目惊心、惨不忍睹的灾难在我们身边发生。那我们该怎么预防呢？了解溺水和如何防止溺水显得非常重要。</a:t>
              </a:r>
              <a:endParaRPr lang="zh-CN" altLang="zh-CN" sz="2000" dirty="0">
                <a:solidFill>
                  <a:srgbClr val="0069B7"/>
                </a:solidFill>
                <a:latin typeface="字魂36号-正文宋楷" panose="02000000000000000000" pitchFamily="2" charset="-122"/>
                <a:ea typeface="字魂36号-正文宋楷" panose="02000000000000000000" pitchFamily="2" charset="-122"/>
                <a:cs typeface="Times New Roman" panose="02020603050405020304" pitchFamily="18" charset="0"/>
              </a:endParaRPr>
            </a:p>
          </p:txBody>
        </p:sp>
      </p:grpSp>
      <p:pic>
        <p:nvPicPr>
          <p:cNvPr id="14" name="图片 13">
            <a:extLst>
              <a:ext uri="{FF2B5EF4-FFF2-40B4-BE49-F238E27FC236}">
                <a16:creationId xmlns:a16="http://schemas.microsoft.com/office/drawing/2014/main" id="{184F2528-4685-42A1-9872-A90022C14A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7481" y="279476"/>
            <a:ext cx="2290301" cy="2288101"/>
          </a:xfrm>
          <a:prstGeom prst="rect">
            <a:avLst/>
          </a:prstGeom>
        </p:spPr>
      </p:pic>
      <p:pic>
        <p:nvPicPr>
          <p:cNvPr id="18" name="图片 17" descr="图片包含 矢量图形&#10;&#10;已生成高可信度的说明">
            <a:extLst>
              <a:ext uri="{FF2B5EF4-FFF2-40B4-BE49-F238E27FC236}">
                <a16:creationId xmlns:a16="http://schemas.microsoft.com/office/drawing/2014/main" id="{085083BC-A5C7-4370-83EA-F28A3C4458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786" y="2723408"/>
            <a:ext cx="4454836" cy="4454836"/>
          </a:xfrm>
          <a:prstGeom prst="rect">
            <a:avLst/>
          </a:prstGeom>
        </p:spPr>
      </p:pic>
    </p:spTree>
    <p:extLst>
      <p:ext uri="{BB962C8B-B14F-4D97-AF65-F5344CB8AC3E}">
        <p14:creationId xmlns:p14="http://schemas.microsoft.com/office/powerpoint/2010/main" val="152910890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heel(1)">
                                      <p:cBhvr>
                                        <p:cTn id="1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844333" y="1072322"/>
            <a:ext cx="8997190" cy="3893820"/>
            <a:chOff x="2528060" y="1308268"/>
            <a:chExt cx="8997190" cy="3893820"/>
          </a:xfrm>
        </p:grpSpPr>
        <p:grpSp>
          <p:nvGrpSpPr>
            <p:cNvPr id="8" name="组合 7"/>
            <p:cNvGrpSpPr/>
            <p:nvPr/>
          </p:nvGrpSpPr>
          <p:grpSpPr>
            <a:xfrm>
              <a:off x="2528060" y="1308268"/>
              <a:ext cx="8997190" cy="3893820"/>
              <a:chOff x="2632835" y="1984543"/>
              <a:chExt cx="7400927" cy="389382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4386389" y="230989"/>
                <a:ext cx="3893820" cy="7400927"/>
              </a:xfrm>
              <a:prstGeom prst="rect">
                <a:avLst/>
              </a:prstGeom>
            </p:spPr>
          </p:pic>
          <p:sp>
            <p:nvSpPr>
              <p:cNvPr id="10" name="矩形 9">
                <a:extLst>
                  <a:ext uri="{FF2B5EF4-FFF2-40B4-BE49-F238E27FC236}">
                    <a16:creationId xmlns:a16="http://schemas.microsoft.com/office/drawing/2014/main" id="{432811CF-C744-47A6-B479-720C8FD4696D}"/>
                  </a:ext>
                </a:extLst>
              </p:cNvPr>
              <p:cNvSpPr/>
              <p:nvPr/>
            </p:nvSpPr>
            <p:spPr>
              <a:xfrm>
                <a:off x="4141974" y="3099022"/>
                <a:ext cx="4677349" cy="707886"/>
              </a:xfrm>
              <a:prstGeom prst="rect">
                <a:avLst/>
              </a:prstGeom>
            </p:spPr>
            <p:txBody>
              <a:bodyPr wrap="square">
                <a:spAutoFit/>
              </a:bodyPr>
              <a:lstStyle/>
              <a:p>
                <a:r>
                  <a:rPr lang="zh-CN" altLang="zh-CN" sz="4000">
                    <a:solidFill>
                      <a:schemeClr val="accent2">
                        <a:lumMod val="75000"/>
                      </a:schemeClr>
                    </a:solidFill>
                    <a:latin typeface="字魂36号-正文宋楷" panose="02000000000000000000" pitchFamily="2" charset="-122"/>
                    <a:ea typeface="字魂36号-正文宋楷" panose="02000000000000000000" pitchFamily="2" charset="-122"/>
                  </a:rPr>
                  <a:t>这次班会课学到了什么</a:t>
                </a:r>
                <a:r>
                  <a:rPr lang="zh-CN" altLang="en-US" sz="4000">
                    <a:solidFill>
                      <a:schemeClr val="accent2">
                        <a:lumMod val="75000"/>
                      </a:schemeClr>
                    </a:solidFill>
                    <a:latin typeface="字魂36号-正文宋楷" panose="02000000000000000000" pitchFamily="2" charset="-122"/>
                    <a:ea typeface="字魂36号-正文宋楷" panose="02000000000000000000" pitchFamily="2" charset="-122"/>
                  </a:rPr>
                  <a:t>？</a:t>
                </a:r>
                <a:endParaRPr lang="zh-CN" altLang="zh-CN" sz="4000">
                  <a:solidFill>
                    <a:schemeClr val="accent2">
                      <a:lumMod val="75000"/>
                    </a:schemeClr>
                  </a:solidFill>
                  <a:latin typeface="字魂36号-正文宋楷" panose="02000000000000000000" pitchFamily="2" charset="-122"/>
                  <a:ea typeface="字魂36号-正文宋楷" panose="02000000000000000000" pitchFamily="2" charset="-122"/>
                </a:endParaRPr>
              </a:p>
            </p:txBody>
          </p:sp>
        </p:grpSp>
        <p:sp>
          <p:nvSpPr>
            <p:cNvPr id="5" name="矩形 4"/>
            <p:cNvSpPr/>
            <p:nvPr/>
          </p:nvSpPr>
          <p:spPr>
            <a:xfrm>
              <a:off x="3923377" y="3429000"/>
              <a:ext cx="6647974" cy="646331"/>
            </a:xfrm>
            <a:prstGeom prst="rect">
              <a:avLst/>
            </a:prstGeom>
          </p:spPr>
          <p:txBody>
            <a:bodyPr wrap="none">
              <a:spAutoFit/>
            </a:bodyPr>
            <a:lstStyle/>
            <a:p>
              <a:r>
                <a:rPr lang="zh-CN" altLang="zh-CN" sz="3600" dirty="0">
                  <a:solidFill>
                    <a:schemeClr val="accent2">
                      <a:lumMod val="75000"/>
                    </a:schemeClr>
                  </a:solidFill>
                  <a:latin typeface="字魂36号-正文宋楷" panose="02000000000000000000" pitchFamily="2" charset="-122"/>
                  <a:ea typeface="字魂36号-正文宋楷" panose="02000000000000000000" pitchFamily="2" charset="-122"/>
                </a:rPr>
                <a:t>并且举例说明以后应该如何做？</a:t>
              </a:r>
              <a:endParaRPr lang="zh-CN" altLang="en-US" sz="3600" dirty="0">
                <a:solidFill>
                  <a:schemeClr val="accent2">
                    <a:lumMod val="75000"/>
                  </a:schemeClr>
                </a:solidFill>
                <a:latin typeface="字魂36号-正文宋楷" panose="02000000000000000000" pitchFamily="2" charset="-122"/>
                <a:ea typeface="字魂36号-正文宋楷" panose="02000000000000000000" pitchFamily="2" charset="-122"/>
              </a:endParaRPr>
            </a:p>
          </p:txBody>
        </p:sp>
      </p:grpSp>
      <p:pic>
        <p:nvPicPr>
          <p:cNvPr id="14" name="图片 13" descr="图片包含 矢量图形&#10;&#10;已生成高可信度的说明">
            <a:extLst>
              <a:ext uri="{FF2B5EF4-FFF2-40B4-BE49-F238E27FC236}">
                <a16:creationId xmlns:a16="http://schemas.microsoft.com/office/drawing/2014/main" id="{D0E5D6B3-E5D5-44E3-8C29-E6BB352487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736" y="3019230"/>
            <a:ext cx="4140138" cy="4140138"/>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22224" y="432024"/>
            <a:ext cx="2019300" cy="2017361"/>
          </a:xfrm>
          <a:prstGeom prst="rect">
            <a:avLst/>
          </a:prstGeom>
        </p:spPr>
      </p:pic>
    </p:spTree>
    <p:extLst>
      <p:ext uri="{BB962C8B-B14F-4D97-AF65-F5344CB8AC3E}">
        <p14:creationId xmlns:p14="http://schemas.microsoft.com/office/powerpoint/2010/main" val="126057489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ou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641BE9C-8A8C-4877-84F2-0EC1EEB1A9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2137" y="1681730"/>
            <a:ext cx="4331213" cy="3035049"/>
          </a:xfrm>
          <a:prstGeom prst="rect">
            <a:avLst/>
          </a:prstGeom>
        </p:spPr>
      </p:pic>
      <p:sp>
        <p:nvSpPr>
          <p:cNvPr id="4" name="矩形 3">
            <a:extLst>
              <a:ext uri="{FF2B5EF4-FFF2-40B4-BE49-F238E27FC236}">
                <a16:creationId xmlns:a16="http://schemas.microsoft.com/office/drawing/2014/main" id="{3CB664D9-0150-4A3C-A81E-2CEDB4258A36}"/>
              </a:ext>
            </a:extLst>
          </p:cNvPr>
          <p:cNvSpPr/>
          <p:nvPr/>
        </p:nvSpPr>
        <p:spPr>
          <a:xfrm>
            <a:off x="7295831" y="3044279"/>
            <a:ext cx="2723823" cy="769441"/>
          </a:xfrm>
          <a:prstGeom prst="rect">
            <a:avLst/>
          </a:prstGeom>
          <a:noFill/>
          <a:ln>
            <a:noFill/>
          </a:ln>
        </p:spPr>
        <p:txBody>
          <a:bodyPr wrap="none" rtlCol="0">
            <a:spAutoFit/>
          </a:bodyPr>
          <a:lstStyle/>
          <a:p>
            <a:r>
              <a:rPr lang="en-US" altLang="zh-CN" sz="4400" dirty="0">
                <a:solidFill>
                  <a:schemeClr val="accent5">
                    <a:lumMod val="75000"/>
                  </a:schemeClr>
                </a:solidFill>
                <a:latin typeface="方正毡笔黑简体" panose="03000509000000000000" pitchFamily="65" charset="-122"/>
                <a:ea typeface="方正毡笔黑简体" panose="03000509000000000000" pitchFamily="65" charset="-122"/>
              </a:rPr>
              <a:t>4</a:t>
            </a:r>
            <a:r>
              <a:rPr lang="zh-CN" altLang="en-US" sz="4400" dirty="0">
                <a:solidFill>
                  <a:schemeClr val="accent5">
                    <a:lumMod val="75000"/>
                  </a:schemeClr>
                </a:solidFill>
                <a:latin typeface="方正毡笔黑简体" panose="03000509000000000000" pitchFamily="65" charset="-122"/>
                <a:ea typeface="方正毡笔黑简体" panose="03000509000000000000" pitchFamily="65" charset="-122"/>
              </a:rPr>
              <a:t>、结束语</a:t>
            </a:r>
          </a:p>
        </p:txBody>
      </p:sp>
    </p:spTree>
    <p:extLst>
      <p:ext uri="{BB962C8B-B14F-4D97-AF65-F5344CB8AC3E}">
        <p14:creationId xmlns:p14="http://schemas.microsoft.com/office/powerpoint/2010/main" val="4173595916"/>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监视器, 计算机, 室内, 屏幕&#10;&#10;已生成极高可信度的说明">
            <a:extLst>
              <a:ext uri="{FF2B5EF4-FFF2-40B4-BE49-F238E27FC236}">
                <a16:creationId xmlns:a16="http://schemas.microsoft.com/office/drawing/2014/main" id="{1847E871-3419-43D0-8B41-DC1646B9F6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124" y="152400"/>
            <a:ext cx="8809751" cy="5863306"/>
          </a:xfrm>
          <a:prstGeom prst="rect">
            <a:avLst/>
          </a:prstGeom>
        </p:spPr>
      </p:pic>
      <p:sp>
        <p:nvSpPr>
          <p:cNvPr id="19" name="矩形 18">
            <a:extLst>
              <a:ext uri="{FF2B5EF4-FFF2-40B4-BE49-F238E27FC236}">
                <a16:creationId xmlns:a16="http://schemas.microsoft.com/office/drawing/2014/main" id="{E1967C42-B0DF-4340-B4E5-F1101D7E7367}"/>
              </a:ext>
            </a:extLst>
          </p:cNvPr>
          <p:cNvSpPr/>
          <p:nvPr/>
        </p:nvSpPr>
        <p:spPr>
          <a:xfrm>
            <a:off x="2970584" y="1615574"/>
            <a:ext cx="6593731" cy="2936958"/>
          </a:xfrm>
          <a:prstGeom prst="rect">
            <a:avLst/>
          </a:prstGeom>
        </p:spPr>
        <p:txBody>
          <a:bodyPr wrap="square">
            <a:spAutoFit/>
          </a:bodyPr>
          <a:lstStyle/>
          <a:p>
            <a:pPr>
              <a:lnSpc>
                <a:spcPct val="200000"/>
              </a:lnSpc>
            </a:pPr>
            <a:r>
              <a:rPr lang="en-US" altLang="zh-CN" sz="2400" dirty="0">
                <a:solidFill>
                  <a:srgbClr val="0069B7"/>
                </a:solidFill>
                <a:latin typeface="字魂36号-正文宋楷" panose="02000000000000000000" pitchFamily="2" charset="-122"/>
                <a:ea typeface="字魂36号-正文宋楷" panose="02000000000000000000" pitchFamily="2" charset="-122"/>
              </a:rPr>
              <a:t>       </a:t>
            </a:r>
            <a:r>
              <a:rPr lang="zh-CN" altLang="zh-CN" sz="2400" dirty="0">
                <a:solidFill>
                  <a:srgbClr val="0069B7"/>
                </a:solidFill>
                <a:latin typeface="字魂36号-正文宋楷" panose="02000000000000000000" pitchFamily="2" charset="-122"/>
                <a:ea typeface="字魂36号-正文宋楷" panose="02000000000000000000" pitchFamily="2" charset="-122"/>
              </a:rPr>
              <a:t>同学们，今天我们学习了如何防止溺水</a:t>
            </a:r>
            <a:r>
              <a:rPr lang="zh-CN" altLang="en-US" sz="2400" dirty="0">
                <a:solidFill>
                  <a:srgbClr val="0069B7"/>
                </a:solidFill>
                <a:latin typeface="字魂36号-正文宋楷" panose="02000000000000000000" pitchFamily="2" charset="-122"/>
                <a:ea typeface="字魂36号-正文宋楷" panose="02000000000000000000" pitchFamily="2" charset="-122"/>
              </a:rPr>
              <a:t>，</a:t>
            </a:r>
            <a:r>
              <a:rPr lang="zh-CN" altLang="zh-CN" sz="2400" dirty="0">
                <a:solidFill>
                  <a:srgbClr val="0069B7"/>
                </a:solidFill>
                <a:latin typeface="字魂36号-正文宋楷" panose="02000000000000000000" pitchFamily="2" charset="-122"/>
                <a:ea typeface="字魂36号-正文宋楷" panose="02000000000000000000" pitchFamily="2" charset="-122"/>
              </a:rPr>
              <a:t>同时我们也学习了一些溺水自救的方法。现在天气也越来越热了，同学们去游泳时一定要注意安全。要做好下水前的热身活动，以免发生意外。</a:t>
            </a:r>
          </a:p>
        </p:txBody>
      </p:sp>
      <p:pic>
        <p:nvPicPr>
          <p:cNvPr id="7" name="图片 6" descr="图片包含 矢量图形&#10;&#10;已生成高可信度的说明">
            <a:extLst>
              <a:ext uri="{FF2B5EF4-FFF2-40B4-BE49-F238E27FC236}">
                <a16:creationId xmlns:a16="http://schemas.microsoft.com/office/drawing/2014/main" id="{B2237AAC-114E-49AB-A033-ECB3DCF9E6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786" y="4000326"/>
            <a:ext cx="3177918" cy="3177918"/>
          </a:xfrm>
          <a:prstGeom prst="rect">
            <a:avLst/>
          </a:prstGeom>
        </p:spPr>
      </p:pic>
    </p:spTree>
    <p:extLst>
      <p:ext uri="{BB962C8B-B14F-4D97-AF65-F5344CB8AC3E}">
        <p14:creationId xmlns:p14="http://schemas.microsoft.com/office/powerpoint/2010/main" val="376083090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监视器, 计算机, 室内, 屏幕&#10;&#10;已生成极高可信度的说明">
            <a:extLst>
              <a:ext uri="{FF2B5EF4-FFF2-40B4-BE49-F238E27FC236}">
                <a16:creationId xmlns:a16="http://schemas.microsoft.com/office/drawing/2014/main" id="{9A07DC48-BCB5-4245-966E-70233BF0A0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0674" y="53740"/>
            <a:ext cx="8809751" cy="5863306"/>
          </a:xfrm>
          <a:prstGeom prst="rect">
            <a:avLst/>
          </a:prstGeom>
        </p:spPr>
      </p:pic>
      <p:sp>
        <p:nvSpPr>
          <p:cNvPr id="2" name="矩形 1"/>
          <p:cNvSpPr/>
          <p:nvPr/>
        </p:nvSpPr>
        <p:spPr>
          <a:xfrm>
            <a:off x="3520612" y="1596962"/>
            <a:ext cx="6438900" cy="3352456"/>
          </a:xfrm>
          <a:prstGeom prst="rect">
            <a:avLst/>
          </a:prstGeom>
        </p:spPr>
        <p:txBody>
          <a:bodyPr wrap="square">
            <a:spAutoFit/>
          </a:bodyPr>
          <a:lstStyle/>
          <a:p>
            <a:pPr>
              <a:lnSpc>
                <a:spcPct val="150000"/>
              </a:lnSpc>
            </a:pPr>
            <a:r>
              <a:rPr lang="en-US" altLang="zh-CN" sz="2400" dirty="0">
                <a:solidFill>
                  <a:srgbClr val="0069B7"/>
                </a:solidFill>
                <a:latin typeface="字魂36号-正文宋楷" panose="02000000000000000000" pitchFamily="2" charset="-122"/>
                <a:ea typeface="字魂36号-正文宋楷" panose="02000000000000000000" pitchFamily="2" charset="-122"/>
              </a:rPr>
              <a:t>   </a:t>
            </a:r>
            <a:r>
              <a:rPr lang="zh-CN" altLang="zh-CN" sz="2400" dirty="0">
                <a:solidFill>
                  <a:srgbClr val="0069B7"/>
                </a:solidFill>
                <a:latin typeface="字魂36号-正文宋楷" panose="02000000000000000000" pitchFamily="2" charset="-122"/>
                <a:ea typeface="字魂36号-正文宋楷" panose="02000000000000000000" pitchFamily="2" charset="-122"/>
              </a:rPr>
              <a:t>同学们，生命的全部意义在于无穷地探索尚未知道的东西，在无穷的探索里，你会看到光辉、灿烂的前景。人的生命只有一次，幸福快乐掌握在你的手里，希望同学们通过这节课的学习，学会珍惜生命，养成自觉遵守溺水安全原则的好习惯</a:t>
            </a:r>
            <a:r>
              <a:rPr lang="en-US" altLang="zh-CN" sz="2400" dirty="0">
                <a:solidFill>
                  <a:srgbClr val="0069B7"/>
                </a:solidFill>
                <a:latin typeface="字魂36号-正文宋楷" panose="02000000000000000000" pitchFamily="2" charset="-122"/>
                <a:ea typeface="字魂36号-正文宋楷" panose="02000000000000000000" pitchFamily="2" charset="-122"/>
              </a:rPr>
              <a:t>!</a:t>
            </a:r>
            <a:endParaRPr lang="zh-CN" altLang="zh-CN" sz="2400" dirty="0">
              <a:solidFill>
                <a:srgbClr val="0069B7"/>
              </a:solidFill>
              <a:latin typeface="字魂36号-正文宋楷" panose="02000000000000000000" pitchFamily="2" charset="-122"/>
              <a:ea typeface="字魂36号-正文宋楷" panose="02000000000000000000" pitchFamily="2" charset="-122"/>
            </a:endParaRPr>
          </a:p>
        </p:txBody>
      </p:sp>
      <p:pic>
        <p:nvPicPr>
          <p:cNvPr id="7" name="图片 6" descr="图片包含 矢量图形&#10;&#10;已生成高可信度的说明">
            <a:extLst>
              <a:ext uri="{FF2B5EF4-FFF2-40B4-BE49-F238E27FC236}">
                <a16:creationId xmlns:a16="http://schemas.microsoft.com/office/drawing/2014/main" id="{8E42379A-CBC3-41C7-B384-01B02FBF8A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786" y="4000326"/>
            <a:ext cx="3177918" cy="3177918"/>
          </a:xfrm>
          <a:prstGeom prst="rect">
            <a:avLst/>
          </a:prstGeom>
        </p:spPr>
      </p:pic>
    </p:spTree>
    <p:extLst>
      <p:ext uri="{BB962C8B-B14F-4D97-AF65-F5344CB8AC3E}">
        <p14:creationId xmlns:p14="http://schemas.microsoft.com/office/powerpoint/2010/main" val="983225416"/>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745409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6CD577-437E-4D97-BA98-1E8B36658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3934" y="2636451"/>
            <a:ext cx="8724132" cy="1585097"/>
          </a:xfrm>
          <a:prstGeom prst="rect">
            <a:avLst/>
          </a:prstGeom>
        </p:spPr>
      </p:pic>
    </p:spTree>
    <p:extLst>
      <p:ext uri="{BB962C8B-B14F-4D97-AF65-F5344CB8AC3E}">
        <p14:creationId xmlns:p14="http://schemas.microsoft.com/office/powerpoint/2010/main" val="2402310445"/>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641BE9C-8A8C-4877-84F2-0EC1EEB1A9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2137" y="1681730"/>
            <a:ext cx="4331213" cy="3035049"/>
          </a:xfrm>
          <a:prstGeom prst="rect">
            <a:avLst/>
          </a:prstGeom>
        </p:spPr>
      </p:pic>
      <p:sp>
        <p:nvSpPr>
          <p:cNvPr id="4" name="矩形 3">
            <a:extLst>
              <a:ext uri="{FF2B5EF4-FFF2-40B4-BE49-F238E27FC236}">
                <a16:creationId xmlns:a16="http://schemas.microsoft.com/office/drawing/2014/main" id="{3CB664D9-0150-4A3C-A81E-2CEDB4258A36}"/>
              </a:ext>
            </a:extLst>
          </p:cNvPr>
          <p:cNvSpPr/>
          <p:nvPr/>
        </p:nvSpPr>
        <p:spPr>
          <a:xfrm>
            <a:off x="7013703" y="3044279"/>
            <a:ext cx="3288080" cy="769441"/>
          </a:xfrm>
          <a:prstGeom prst="rect">
            <a:avLst/>
          </a:prstGeom>
          <a:noFill/>
          <a:ln>
            <a:noFill/>
          </a:ln>
        </p:spPr>
        <p:txBody>
          <a:bodyPr wrap="none" rtlCol="0">
            <a:spAutoFit/>
          </a:bodyPr>
          <a:lstStyle/>
          <a:p>
            <a:r>
              <a:rPr lang="en-US" altLang="zh-CN" sz="4400" dirty="0">
                <a:solidFill>
                  <a:schemeClr val="accent5">
                    <a:lumMod val="75000"/>
                  </a:schemeClr>
                </a:solidFill>
                <a:latin typeface="字魂36号-正文宋楷" panose="02000000000000000000" pitchFamily="2" charset="-122"/>
                <a:ea typeface="字魂36号-正文宋楷" panose="02000000000000000000" pitchFamily="2" charset="-122"/>
              </a:rPr>
              <a:t>1</a:t>
            </a:r>
            <a:r>
              <a:rPr lang="zh-CN" altLang="en-US" sz="4400" dirty="0">
                <a:solidFill>
                  <a:schemeClr val="accent5">
                    <a:lumMod val="75000"/>
                  </a:schemeClr>
                </a:solidFill>
                <a:latin typeface="字魂36号-正文宋楷" panose="02000000000000000000" pitchFamily="2" charset="-122"/>
                <a:ea typeface="字魂36号-正文宋楷" panose="02000000000000000000" pitchFamily="2" charset="-122"/>
              </a:rPr>
              <a:t>、背景案例</a:t>
            </a:r>
          </a:p>
        </p:txBody>
      </p:sp>
    </p:spTree>
    <p:extLst>
      <p:ext uri="{BB962C8B-B14F-4D97-AF65-F5344CB8AC3E}">
        <p14:creationId xmlns:p14="http://schemas.microsoft.com/office/powerpoint/2010/main" val="1978716691"/>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922346" y="423862"/>
            <a:ext cx="2619375" cy="904876"/>
            <a:chOff x="4638674" y="638175"/>
            <a:chExt cx="2619375"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2619375" cy="904876"/>
            </a:xfrm>
            <a:prstGeom prst="rect">
              <a:avLst/>
            </a:prstGeom>
          </p:spPr>
        </p:pic>
        <p:sp>
          <p:nvSpPr>
            <p:cNvPr id="5" name="文本框 4"/>
            <p:cNvSpPr txBox="1"/>
            <p:nvPr/>
          </p:nvSpPr>
          <p:spPr>
            <a:xfrm>
              <a:off x="5307502" y="829003"/>
              <a:ext cx="1790700" cy="523220"/>
            </a:xfrm>
            <a:prstGeom prst="rect">
              <a:avLst/>
            </a:prstGeom>
            <a:noFill/>
          </p:spPr>
          <p:txBody>
            <a:bodyPr wrap="square" rtlCol="0">
              <a:spAutoFit/>
            </a:bodyPr>
            <a:lstStyle/>
            <a:p>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实例 一</a:t>
              </a: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283" y="1188095"/>
            <a:ext cx="9457433" cy="4755173"/>
          </a:xfrm>
          <a:prstGeom prst="rect">
            <a:avLst/>
          </a:prstGeom>
        </p:spPr>
      </p:pic>
      <p:sp>
        <p:nvSpPr>
          <p:cNvPr id="13" name="矩形 12">
            <a:extLst>
              <a:ext uri="{FF2B5EF4-FFF2-40B4-BE49-F238E27FC236}">
                <a16:creationId xmlns:a16="http://schemas.microsoft.com/office/drawing/2014/main" id="{D75310F1-BA3A-42B4-A3CA-E794C0D85DCD}"/>
              </a:ext>
            </a:extLst>
          </p:cNvPr>
          <p:cNvSpPr/>
          <p:nvPr/>
        </p:nvSpPr>
        <p:spPr>
          <a:xfrm>
            <a:off x="6365382" y="2498767"/>
            <a:ext cx="3894943" cy="2431948"/>
          </a:xfrm>
          <a:prstGeom prst="rect">
            <a:avLst/>
          </a:prstGeom>
        </p:spPr>
        <p:txBody>
          <a:bodyPr wrap="square">
            <a:spAutoFit/>
          </a:bodyPr>
          <a:lstStyle/>
          <a:p>
            <a:pPr algn="just">
              <a:lnSpc>
                <a:spcPct val="120000"/>
              </a:lnSpc>
            </a:pPr>
            <a:r>
              <a:rPr lang="en-US"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2012</a:t>
            </a: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年</a:t>
            </a:r>
            <a:r>
              <a:rPr lang="en-US"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6</a:t>
            </a: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月</a:t>
            </a:r>
            <a:r>
              <a:rPr lang="en-US"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8</a:t>
            </a: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日下午，莱芜市潮阳区棉北街道后溪中学</a:t>
            </a:r>
            <a:r>
              <a:rPr lang="en-US"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4</a:t>
            </a: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名学生到潮阳区东山大北岩水库玩耍，不慎发生溺水事故，</a:t>
            </a:r>
            <a:r>
              <a:rPr lang="en-US"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2</a:t>
            </a: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名中学生死亡；</a:t>
            </a:r>
            <a:r>
              <a:rPr lang="en-US"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9</a:t>
            </a: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日上午，濠江区河浦街道河南社区</a:t>
            </a:r>
            <a:r>
              <a:rPr lang="en-US"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2</a:t>
            </a: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名约</a:t>
            </a:r>
            <a:r>
              <a:rPr lang="en-US"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13</a:t>
            </a: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岁的学生在河浦街道大脚虾水库游泳时溺水失踪；</a:t>
            </a:r>
            <a:r>
              <a:rPr lang="en-US"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9</a:t>
            </a: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日下午，潮阳区潮阳一中明光学校</a:t>
            </a:r>
            <a:r>
              <a:rPr lang="en-US"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1</a:t>
            </a:r>
            <a:r>
              <a:rPr lang="zh-CN" altLang="zh-CN" sz="1600" dirty="0">
                <a:solidFill>
                  <a:schemeClr val="accent5">
                    <a:lumMod val="75000"/>
                  </a:schemeClr>
                </a:solidFill>
                <a:latin typeface="字魂36号-正文宋楷" panose="02000000000000000000" pitchFamily="2" charset="-122"/>
                <a:ea typeface="字魂36号-正文宋楷" panose="02000000000000000000" pitchFamily="2" charset="-122"/>
              </a:rPr>
              <a:t>名学生在潮阳城南街道东岩水库游泳时溺亡。</a:t>
            </a:r>
            <a:endParaRPr lang="zh-CN" altLang="en-US" sz="1600" dirty="0">
              <a:solidFill>
                <a:schemeClr val="accent5">
                  <a:lumMod val="75000"/>
                </a:schemeClr>
              </a:solidFill>
              <a:latin typeface="字魂36号-正文宋楷" panose="02000000000000000000" pitchFamily="2" charset="-122"/>
              <a:ea typeface="字魂36号-正文宋楷" panose="02000000000000000000" pitchFamily="2" charset="-122"/>
            </a:endParaRPr>
          </a:p>
        </p:txBody>
      </p:sp>
      <p:pic>
        <p:nvPicPr>
          <p:cNvPr id="9" name="图片 8"/>
          <p:cNvPicPr>
            <a:picLocks noChangeAspect="1"/>
          </p:cNvPicPr>
          <p:nvPr/>
        </p:nvPicPr>
        <p:blipFill>
          <a:blip r:embed="rId5"/>
          <a:stretch>
            <a:fillRect/>
          </a:stretch>
        </p:blipFill>
        <p:spPr>
          <a:xfrm>
            <a:off x="2579485" y="2265549"/>
            <a:ext cx="3652548" cy="2740908"/>
          </a:xfrm>
          <a:prstGeom prst="rect">
            <a:avLst/>
          </a:prstGeom>
        </p:spPr>
      </p:pic>
      <p:pic>
        <p:nvPicPr>
          <p:cNvPr id="10" name="图片 9" descr="图片包含 矢量图形&#10;&#10;已生成高可信度的说明">
            <a:extLst>
              <a:ext uri="{FF2B5EF4-FFF2-40B4-BE49-F238E27FC236}">
                <a16:creationId xmlns:a16="http://schemas.microsoft.com/office/drawing/2014/main" id="{A38487AB-626E-40E1-B5E5-524978BD58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786" y="4000326"/>
            <a:ext cx="3177918" cy="3177918"/>
          </a:xfrm>
          <a:prstGeom prst="rect">
            <a:avLst/>
          </a:prstGeom>
        </p:spPr>
      </p:pic>
    </p:spTree>
    <p:extLst>
      <p:ext uri="{BB962C8B-B14F-4D97-AF65-F5344CB8AC3E}">
        <p14:creationId xmlns:p14="http://schemas.microsoft.com/office/powerpoint/2010/main" val="352722815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922346" y="423862"/>
            <a:ext cx="2619375" cy="904876"/>
            <a:chOff x="4638674" y="638175"/>
            <a:chExt cx="2619375"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2619375" cy="904876"/>
            </a:xfrm>
            <a:prstGeom prst="rect">
              <a:avLst/>
            </a:prstGeom>
          </p:spPr>
        </p:pic>
        <p:sp>
          <p:nvSpPr>
            <p:cNvPr id="5" name="文本框 4"/>
            <p:cNvSpPr txBox="1"/>
            <p:nvPr/>
          </p:nvSpPr>
          <p:spPr>
            <a:xfrm>
              <a:off x="5307502" y="829003"/>
              <a:ext cx="1790700" cy="523220"/>
            </a:xfrm>
            <a:prstGeom prst="rect">
              <a:avLst/>
            </a:prstGeom>
            <a:noFill/>
          </p:spPr>
          <p:txBody>
            <a:bodyPr wrap="square" rtlCol="0">
              <a:spAutoFit/>
            </a:bodyPr>
            <a:lstStyle/>
            <a:p>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实例 二</a:t>
              </a: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283" y="1188095"/>
            <a:ext cx="9457433" cy="4755173"/>
          </a:xfrm>
          <a:prstGeom prst="rect">
            <a:avLst/>
          </a:prstGeom>
        </p:spPr>
      </p:pic>
      <p:sp>
        <p:nvSpPr>
          <p:cNvPr id="13" name="矩形 12">
            <a:extLst>
              <a:ext uri="{FF2B5EF4-FFF2-40B4-BE49-F238E27FC236}">
                <a16:creationId xmlns:a16="http://schemas.microsoft.com/office/drawing/2014/main" id="{D75310F1-BA3A-42B4-A3CA-E794C0D85DCD}"/>
              </a:ext>
            </a:extLst>
          </p:cNvPr>
          <p:cNvSpPr/>
          <p:nvPr/>
        </p:nvSpPr>
        <p:spPr>
          <a:xfrm>
            <a:off x="6403482" y="2832142"/>
            <a:ext cx="3894943" cy="1840119"/>
          </a:xfrm>
          <a:prstGeom prst="rect">
            <a:avLst/>
          </a:prstGeom>
        </p:spPr>
        <p:txBody>
          <a:bodyPr wrap="square">
            <a:spAutoFit/>
          </a:bodyPr>
          <a:lstStyle/>
          <a:p>
            <a:pPr algn="just">
              <a:lnSpc>
                <a:spcPct val="120000"/>
              </a:lnSpc>
            </a:pPr>
            <a:r>
              <a:rPr lang="zh-CN" altLang="zh-CN" sz="1600">
                <a:solidFill>
                  <a:schemeClr val="accent5">
                    <a:lumMod val="75000"/>
                  </a:schemeClr>
                </a:solidFill>
                <a:latin typeface="字魂36号-正文宋楷" panose="02000000000000000000" pitchFamily="2" charset="-122"/>
                <a:ea typeface="字魂36号-正文宋楷" panose="02000000000000000000" pitchFamily="2" charset="-122"/>
              </a:rPr>
              <a:t>在哈尔滨市呼兰区方台镇高家村附近的松花江边发生一起学生溺水事件，</a:t>
            </a:r>
            <a:r>
              <a:rPr lang="en-US" altLang="zh-CN" sz="1600">
                <a:solidFill>
                  <a:schemeClr val="accent5">
                    <a:lumMod val="75000"/>
                  </a:schemeClr>
                </a:solidFill>
                <a:latin typeface="字魂36号-正文宋楷" panose="02000000000000000000" pitchFamily="2" charset="-122"/>
                <a:ea typeface="字魂36号-正文宋楷" panose="02000000000000000000" pitchFamily="2" charset="-122"/>
              </a:rPr>
              <a:t>1</a:t>
            </a:r>
            <a:r>
              <a:rPr lang="zh-CN" altLang="zh-CN" sz="1600">
                <a:solidFill>
                  <a:schemeClr val="accent5">
                    <a:lumMod val="75000"/>
                  </a:schemeClr>
                </a:solidFill>
                <a:latin typeface="字魂36号-正文宋楷" panose="02000000000000000000" pitchFamily="2" charset="-122"/>
                <a:ea typeface="字魂36号-正文宋楷" panose="02000000000000000000" pitchFamily="2" charset="-122"/>
              </a:rPr>
              <a:t>名女中学生在岸边洗手时不慎滑入江中，</a:t>
            </a:r>
            <a:r>
              <a:rPr lang="en-US" altLang="zh-CN" sz="1600">
                <a:solidFill>
                  <a:schemeClr val="accent5">
                    <a:lumMod val="75000"/>
                  </a:schemeClr>
                </a:solidFill>
                <a:latin typeface="字魂36号-正文宋楷" panose="02000000000000000000" pitchFamily="2" charset="-122"/>
                <a:ea typeface="字魂36号-正文宋楷" panose="02000000000000000000" pitchFamily="2" charset="-122"/>
              </a:rPr>
              <a:t>5</a:t>
            </a:r>
            <a:r>
              <a:rPr lang="zh-CN" altLang="zh-CN" sz="1600">
                <a:solidFill>
                  <a:schemeClr val="accent5">
                    <a:lumMod val="75000"/>
                  </a:schemeClr>
                </a:solidFill>
                <a:latin typeface="字魂36号-正文宋楷" panose="02000000000000000000" pitchFamily="2" charset="-122"/>
                <a:ea typeface="字魂36号-正文宋楷" panose="02000000000000000000" pitchFamily="2" charset="-122"/>
              </a:rPr>
              <a:t>名同学手拉手营救时不慎一同溺水。其中一男一女两名学生被好心人救上岸，另外</a:t>
            </a:r>
            <a:r>
              <a:rPr lang="en-US" altLang="zh-CN" sz="1600">
                <a:solidFill>
                  <a:schemeClr val="accent5">
                    <a:lumMod val="75000"/>
                  </a:schemeClr>
                </a:solidFill>
                <a:latin typeface="字魂36号-正文宋楷" panose="02000000000000000000" pitchFamily="2" charset="-122"/>
                <a:ea typeface="字魂36号-正文宋楷" panose="02000000000000000000" pitchFamily="2" charset="-122"/>
              </a:rPr>
              <a:t>4</a:t>
            </a:r>
            <a:r>
              <a:rPr lang="zh-CN" altLang="zh-CN" sz="1600">
                <a:solidFill>
                  <a:schemeClr val="accent5">
                    <a:lumMod val="75000"/>
                  </a:schemeClr>
                </a:solidFill>
                <a:latin typeface="字魂36号-正文宋楷" panose="02000000000000000000" pitchFamily="2" charset="-122"/>
                <a:ea typeface="字魂36号-正文宋楷" panose="02000000000000000000" pitchFamily="2" charset="-122"/>
              </a:rPr>
              <a:t>名学生遇难。</a:t>
            </a:r>
            <a:endParaRPr lang="zh-CN" altLang="en-US" sz="1600" dirty="0">
              <a:solidFill>
                <a:schemeClr val="accent5">
                  <a:lumMod val="75000"/>
                </a:schemeClr>
              </a:solidFill>
              <a:latin typeface="字魂36号-正文宋楷" panose="02000000000000000000" pitchFamily="2" charset="-122"/>
              <a:ea typeface="字魂36号-正文宋楷" panose="02000000000000000000" pitchFamily="2" charset="-122"/>
            </a:endParaRPr>
          </a:p>
        </p:txBody>
      </p:sp>
      <p:pic>
        <p:nvPicPr>
          <p:cNvPr id="3" name="图片 2"/>
          <p:cNvPicPr>
            <a:picLocks noChangeAspect="1"/>
          </p:cNvPicPr>
          <p:nvPr/>
        </p:nvPicPr>
        <p:blipFill>
          <a:blip r:embed="rId5"/>
          <a:stretch>
            <a:fillRect/>
          </a:stretch>
        </p:blipFill>
        <p:spPr>
          <a:xfrm>
            <a:off x="2589741" y="2092971"/>
            <a:ext cx="3700298" cy="3226414"/>
          </a:xfrm>
          <a:prstGeom prst="rect">
            <a:avLst/>
          </a:prstGeom>
        </p:spPr>
      </p:pic>
      <p:pic>
        <p:nvPicPr>
          <p:cNvPr id="10" name="图片 9" descr="图片包含 矢量图形&#10;&#10;已生成高可信度的说明">
            <a:extLst>
              <a:ext uri="{FF2B5EF4-FFF2-40B4-BE49-F238E27FC236}">
                <a16:creationId xmlns:a16="http://schemas.microsoft.com/office/drawing/2014/main" id="{751FAD51-485C-4D62-BD94-F1037A487F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786" y="4000326"/>
            <a:ext cx="3177918" cy="3177918"/>
          </a:xfrm>
          <a:prstGeom prst="rect">
            <a:avLst/>
          </a:prstGeom>
        </p:spPr>
      </p:pic>
    </p:spTree>
    <p:extLst>
      <p:ext uri="{BB962C8B-B14F-4D97-AF65-F5344CB8AC3E}">
        <p14:creationId xmlns:p14="http://schemas.microsoft.com/office/powerpoint/2010/main" val="294512142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641BE9C-8A8C-4877-84F2-0EC1EEB1A9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2137" y="1681730"/>
            <a:ext cx="4331213" cy="3035049"/>
          </a:xfrm>
          <a:prstGeom prst="rect">
            <a:avLst/>
          </a:prstGeom>
        </p:spPr>
      </p:pic>
      <p:sp>
        <p:nvSpPr>
          <p:cNvPr id="4" name="矩形 3">
            <a:extLst>
              <a:ext uri="{FF2B5EF4-FFF2-40B4-BE49-F238E27FC236}">
                <a16:creationId xmlns:a16="http://schemas.microsoft.com/office/drawing/2014/main" id="{3CB664D9-0150-4A3C-A81E-2CEDB4258A36}"/>
              </a:ext>
            </a:extLst>
          </p:cNvPr>
          <p:cNvSpPr/>
          <p:nvPr/>
        </p:nvSpPr>
        <p:spPr>
          <a:xfrm>
            <a:off x="7013703" y="3044279"/>
            <a:ext cx="3288080" cy="769441"/>
          </a:xfrm>
          <a:prstGeom prst="rect">
            <a:avLst/>
          </a:prstGeom>
          <a:noFill/>
          <a:ln>
            <a:noFill/>
          </a:ln>
        </p:spPr>
        <p:txBody>
          <a:bodyPr wrap="none" rtlCol="0">
            <a:spAutoFit/>
          </a:bodyPr>
          <a:lstStyle/>
          <a:p>
            <a:r>
              <a:rPr lang="en-US" altLang="zh-CN" sz="4400" dirty="0">
                <a:solidFill>
                  <a:schemeClr val="accent5">
                    <a:lumMod val="75000"/>
                  </a:schemeClr>
                </a:solidFill>
                <a:latin typeface="字魂36号-正文宋楷" panose="02000000000000000000" pitchFamily="2" charset="-122"/>
                <a:ea typeface="字魂36号-正文宋楷" panose="02000000000000000000" pitchFamily="2" charset="-122"/>
              </a:rPr>
              <a:t>2</a:t>
            </a:r>
            <a:r>
              <a:rPr lang="zh-CN" altLang="en-US" sz="4400" dirty="0">
                <a:solidFill>
                  <a:schemeClr val="accent5">
                    <a:lumMod val="75000"/>
                  </a:schemeClr>
                </a:solidFill>
                <a:latin typeface="字魂36号-正文宋楷" panose="02000000000000000000" pitchFamily="2" charset="-122"/>
                <a:ea typeface="字魂36号-正文宋楷" panose="02000000000000000000" pitchFamily="2" charset="-122"/>
              </a:rPr>
              <a:t>、知识要点</a:t>
            </a:r>
          </a:p>
        </p:txBody>
      </p:sp>
    </p:spTree>
    <p:extLst>
      <p:ext uri="{BB962C8B-B14F-4D97-AF65-F5344CB8AC3E}">
        <p14:creationId xmlns:p14="http://schemas.microsoft.com/office/powerpoint/2010/main" val="298946252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820226" y="1032330"/>
            <a:ext cx="3705226"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038148" y="829003"/>
              <a:ext cx="3134302"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1</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、溺水致死原因</a:t>
              </a:r>
            </a:p>
          </p:txBody>
        </p:sp>
      </p:grpSp>
      <p:grpSp>
        <p:nvGrpSpPr>
          <p:cNvPr id="27" name="组合 26"/>
          <p:cNvGrpSpPr/>
          <p:nvPr/>
        </p:nvGrpSpPr>
        <p:grpSpPr>
          <a:xfrm>
            <a:off x="3617838" y="2128034"/>
            <a:ext cx="5812489" cy="2922505"/>
            <a:chOff x="3617838" y="2128034"/>
            <a:chExt cx="5812489" cy="2922505"/>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17838" y="2128034"/>
              <a:ext cx="5812489" cy="2922505"/>
            </a:xfrm>
            <a:prstGeom prst="rect">
              <a:avLst/>
            </a:prstGeom>
          </p:spPr>
        </p:pic>
        <p:sp>
          <p:nvSpPr>
            <p:cNvPr id="7" name="矩形 6"/>
            <p:cNvSpPr/>
            <p:nvPr/>
          </p:nvSpPr>
          <p:spPr>
            <a:xfrm>
              <a:off x="4536857" y="2989121"/>
              <a:ext cx="4271963" cy="1200329"/>
            </a:xfrm>
            <a:prstGeom prst="rect">
              <a:avLst/>
            </a:prstGeom>
          </p:spPr>
          <p:txBody>
            <a:bodyPr wrap="square">
              <a:spAutoFit/>
            </a:bodyPr>
            <a:lstStyle/>
            <a:p>
              <a:pPr indent="266700" algn="just">
                <a:lnSpc>
                  <a:spcPct val="120000"/>
                </a:lnSpc>
              </a:pPr>
              <a:r>
                <a:rPr lang="zh-CN" altLang="zh-CN" sz="2000">
                  <a:solidFill>
                    <a:schemeClr val="accent5">
                      <a:lumMod val="75000"/>
                    </a:schemeClr>
                  </a:solidFill>
                  <a:latin typeface="字魂36号-正文宋楷" panose="02000000000000000000" pitchFamily="2" charset="-122"/>
                  <a:ea typeface="字魂36号-正文宋楷" panose="02000000000000000000" pitchFamily="2" charset="-122"/>
                  <a:cs typeface="微软雅黑" panose="020B0503020204020204" pitchFamily="34" charset="-122"/>
                </a:rPr>
                <a:t>主要是气管内吸入大量</a:t>
              </a:r>
              <a:r>
                <a:rPr lang="zh-CN" altLang="en-US" sz="2000">
                  <a:solidFill>
                    <a:schemeClr val="accent5">
                      <a:lumMod val="75000"/>
                    </a:schemeClr>
                  </a:solidFill>
                  <a:latin typeface="字魂36号-正文宋楷" panose="02000000000000000000" pitchFamily="2" charset="-122"/>
                  <a:ea typeface="字魂36号-正文宋楷" panose="02000000000000000000" pitchFamily="2" charset="-122"/>
                  <a:cs typeface="微软雅黑" panose="020B0503020204020204" pitchFamily="34" charset="-122"/>
                </a:rPr>
                <a:t>水</a:t>
              </a:r>
              <a:r>
                <a:rPr lang="zh-CN" altLang="zh-CN" sz="2000">
                  <a:solidFill>
                    <a:schemeClr val="accent5">
                      <a:lumMod val="75000"/>
                    </a:schemeClr>
                  </a:solidFill>
                  <a:latin typeface="字魂36号-正文宋楷" panose="02000000000000000000" pitchFamily="2" charset="-122"/>
                  <a:ea typeface="字魂36号-正文宋楷" panose="02000000000000000000" pitchFamily="2" charset="-122"/>
                  <a:cs typeface="微软雅黑" panose="020B0503020204020204" pitchFamily="34" charset="-122"/>
                </a:rPr>
                <a:t>分阻碍呼吸，或因喉头强烈痉挛，引起呼吸道关闭、窒息死亡。</a:t>
              </a:r>
              <a:endParaRPr lang="zh-CN" altLang="zh-CN" sz="2000" dirty="0">
                <a:solidFill>
                  <a:schemeClr val="accent5">
                    <a:lumMod val="75000"/>
                  </a:schemeClr>
                </a:solidFill>
                <a:latin typeface="字魂36号-正文宋楷" panose="02000000000000000000" pitchFamily="2" charset="-122"/>
                <a:ea typeface="字魂36号-正文宋楷" panose="02000000000000000000" pitchFamily="2" charset="-122"/>
                <a:cs typeface="Times New Roman" panose="02020603050405020304" pitchFamily="18" charset="0"/>
              </a:endParaRPr>
            </a:p>
          </p:txBody>
        </p:sp>
      </p:grpSp>
    </p:spTree>
    <p:extLst>
      <p:ext uri="{BB962C8B-B14F-4D97-AF65-F5344CB8AC3E}">
        <p14:creationId xmlns:p14="http://schemas.microsoft.com/office/powerpoint/2010/main" val="710136075"/>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13117" y="1069752"/>
            <a:ext cx="3705226"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395243" y="829003"/>
              <a:ext cx="2864948"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2</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、溺水症状</a:t>
              </a:r>
            </a:p>
          </p:txBody>
        </p:sp>
      </p:grpSp>
      <p:grpSp>
        <p:nvGrpSpPr>
          <p:cNvPr id="3" name="组合 2"/>
          <p:cNvGrpSpPr/>
          <p:nvPr/>
        </p:nvGrpSpPr>
        <p:grpSpPr>
          <a:xfrm>
            <a:off x="3810729" y="2165456"/>
            <a:ext cx="5812489" cy="2922505"/>
            <a:chOff x="3810729" y="2165456"/>
            <a:chExt cx="5812489" cy="2922505"/>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729" y="2165456"/>
              <a:ext cx="5812489" cy="2922505"/>
            </a:xfrm>
            <a:prstGeom prst="rect">
              <a:avLst/>
            </a:prstGeom>
          </p:spPr>
        </p:pic>
        <p:sp>
          <p:nvSpPr>
            <p:cNvPr id="7" name="矩形 6"/>
            <p:cNvSpPr/>
            <p:nvPr/>
          </p:nvSpPr>
          <p:spPr>
            <a:xfrm>
              <a:off x="4733615" y="2959335"/>
              <a:ext cx="4271963" cy="1539524"/>
            </a:xfrm>
            <a:prstGeom prst="rect">
              <a:avLst/>
            </a:prstGeom>
          </p:spPr>
          <p:txBody>
            <a:bodyPr wrap="square">
              <a:spAutoFit/>
            </a:bodyPr>
            <a:lstStyle/>
            <a:p>
              <a:pPr indent="266700" algn="just">
                <a:lnSpc>
                  <a:spcPct val="120000"/>
                </a:lnSpc>
              </a:pPr>
              <a:r>
                <a:rPr lang="zh-CN" altLang="zh-CN" sz="2000">
                  <a:solidFill>
                    <a:schemeClr val="accent5">
                      <a:lumMod val="75000"/>
                    </a:schemeClr>
                  </a:solidFill>
                  <a:latin typeface="字魂36号-正文宋楷" panose="02000000000000000000" pitchFamily="2" charset="-122"/>
                  <a:ea typeface="字魂36号-正文宋楷" panose="02000000000000000000" pitchFamily="2" charset="-122"/>
                  <a:cs typeface="微软雅黑" panose="020B0503020204020204" pitchFamily="34" charset="-122"/>
                </a:rPr>
                <a:t>溺水者面部青紫、肿胀、双眼充血，口腔、鼻孔和气管充满血性泡沫。肢体冰冷，脉细弱，甚至抽搐或呼吸心跳停止。</a:t>
              </a:r>
            </a:p>
          </p:txBody>
        </p:sp>
      </p:grpSp>
    </p:spTree>
    <p:extLst>
      <p:ext uri="{BB962C8B-B14F-4D97-AF65-F5344CB8AC3E}">
        <p14:creationId xmlns:p14="http://schemas.microsoft.com/office/powerpoint/2010/main" val="70439185"/>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349547" y="925319"/>
            <a:ext cx="3705226" cy="904876"/>
            <a:chOff x="4638674" y="638175"/>
            <a:chExt cx="3705226" cy="904876"/>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38674" y="638175"/>
              <a:ext cx="3705226" cy="904876"/>
            </a:xfrm>
            <a:prstGeom prst="rect">
              <a:avLst/>
            </a:prstGeom>
          </p:spPr>
        </p:pic>
        <p:sp>
          <p:nvSpPr>
            <p:cNvPr id="5" name="文本框 4"/>
            <p:cNvSpPr txBox="1"/>
            <p:nvPr/>
          </p:nvSpPr>
          <p:spPr>
            <a:xfrm>
              <a:off x="5307774" y="860294"/>
              <a:ext cx="2864948" cy="523220"/>
            </a:xfrm>
            <a:prstGeom prst="rect">
              <a:avLst/>
            </a:prstGeom>
            <a:noFill/>
          </p:spPr>
          <p:txBody>
            <a:bodyPr wrap="square" rtlCol="0">
              <a:spAutoFit/>
            </a:bodyPr>
            <a:lstStyle/>
            <a:p>
              <a:r>
                <a:rPr lang="en-US" altLang="zh-CN" sz="2800">
                  <a:solidFill>
                    <a:schemeClr val="accent5">
                      <a:lumMod val="75000"/>
                    </a:schemeClr>
                  </a:solidFill>
                  <a:latin typeface="字魂36号-正文宋楷" panose="02000000000000000000" pitchFamily="2" charset="-122"/>
                  <a:ea typeface="字魂36号-正文宋楷" panose="02000000000000000000" pitchFamily="2" charset="-122"/>
                </a:rPr>
                <a:t>3</a:t>
              </a:r>
              <a:r>
                <a:rPr lang="zh-CN" altLang="en-US" sz="2800">
                  <a:solidFill>
                    <a:schemeClr val="accent5">
                      <a:lumMod val="75000"/>
                    </a:schemeClr>
                  </a:solidFill>
                  <a:latin typeface="字魂36号-正文宋楷" panose="02000000000000000000" pitchFamily="2" charset="-122"/>
                  <a:ea typeface="字魂36号-正文宋楷" panose="02000000000000000000" pitchFamily="2" charset="-122"/>
                </a:rPr>
                <a:t>、自救与救护</a:t>
              </a:r>
            </a:p>
          </p:txBody>
        </p:sp>
      </p:grpSp>
      <p:grpSp>
        <p:nvGrpSpPr>
          <p:cNvPr id="18" name="组合 17"/>
          <p:cNvGrpSpPr/>
          <p:nvPr/>
        </p:nvGrpSpPr>
        <p:grpSpPr>
          <a:xfrm>
            <a:off x="3182079" y="1830195"/>
            <a:ext cx="8066983" cy="4056059"/>
            <a:chOff x="3182079" y="1830195"/>
            <a:chExt cx="8066983" cy="4056059"/>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82079" y="1830195"/>
              <a:ext cx="8066983" cy="4056059"/>
            </a:xfrm>
            <a:prstGeom prst="rect">
              <a:avLst/>
            </a:prstGeom>
          </p:spPr>
        </p:pic>
        <p:sp>
          <p:nvSpPr>
            <p:cNvPr id="3" name="矩形 2"/>
            <p:cNvSpPr/>
            <p:nvPr/>
          </p:nvSpPr>
          <p:spPr>
            <a:xfrm>
              <a:off x="4119944" y="2560384"/>
              <a:ext cx="6662355" cy="2751522"/>
            </a:xfrm>
            <a:prstGeom prst="rect">
              <a:avLst/>
            </a:prstGeom>
          </p:spPr>
          <p:txBody>
            <a:bodyPr wrap="square">
              <a:spAutoFit/>
            </a:bodyPr>
            <a:lstStyle/>
            <a:p>
              <a:pPr indent="266700">
                <a:lnSpc>
                  <a:spcPct val="120000"/>
                </a:lnSpc>
              </a:pPr>
              <a:r>
                <a:rPr lang="zh-CN" altLang="zh-CN" sz="1600">
                  <a:solidFill>
                    <a:schemeClr val="accent5">
                      <a:lumMod val="75000"/>
                    </a:schemeClr>
                  </a:solidFill>
                  <a:latin typeface="字魂36号-正文宋楷" panose="02000000000000000000" pitchFamily="2" charset="-122"/>
                  <a:ea typeface="字魂36号-正文宋楷" panose="02000000000000000000" pitchFamily="2" charset="-122"/>
                </a:rPr>
                <a:t>当发生溺水时，不熟悉水性时可采取自救法：除呼救外，取仰卧位，头部向后，使鼻部可露出水面呼吸。呼气要浅，吸气要深。因为深吸气时，人体比重降到</a:t>
              </a:r>
              <a:r>
                <a:rPr lang="en-US" altLang="zh-CN" sz="1600">
                  <a:solidFill>
                    <a:schemeClr val="accent5">
                      <a:lumMod val="75000"/>
                    </a:schemeClr>
                  </a:solidFill>
                  <a:latin typeface="字魂36号-正文宋楷" panose="02000000000000000000" pitchFamily="2" charset="-122"/>
                  <a:ea typeface="字魂36号-正文宋楷" panose="02000000000000000000" pitchFamily="2" charset="-122"/>
                </a:rPr>
                <a:t>0.967</a:t>
              </a:r>
              <a:r>
                <a:rPr lang="zh-CN" altLang="zh-CN" sz="1600">
                  <a:solidFill>
                    <a:schemeClr val="accent5">
                      <a:lumMod val="75000"/>
                    </a:schemeClr>
                  </a:solidFill>
                  <a:latin typeface="字魂36号-正文宋楷" panose="02000000000000000000" pitchFamily="2" charset="-122"/>
                  <a:ea typeface="字魂36号-正文宋楷" panose="02000000000000000000" pitchFamily="2" charset="-122"/>
                </a:rPr>
                <a:t>，比水略轻，可浮出水面（呼气时人体比重为</a:t>
              </a:r>
              <a:r>
                <a:rPr lang="en-US" altLang="zh-CN" sz="1600">
                  <a:solidFill>
                    <a:schemeClr val="accent5">
                      <a:lumMod val="75000"/>
                    </a:schemeClr>
                  </a:solidFill>
                  <a:latin typeface="字魂36号-正文宋楷" panose="02000000000000000000" pitchFamily="2" charset="-122"/>
                  <a:ea typeface="字魂36号-正文宋楷" panose="02000000000000000000" pitchFamily="2" charset="-122"/>
                </a:rPr>
                <a:t>1.057</a:t>
              </a:r>
              <a:r>
                <a:rPr lang="zh-CN" altLang="zh-CN" sz="1600">
                  <a:solidFill>
                    <a:schemeClr val="accent5">
                      <a:lumMod val="75000"/>
                    </a:schemeClr>
                  </a:solidFill>
                  <a:latin typeface="字魂36号-正文宋楷" panose="02000000000000000000" pitchFamily="2" charset="-122"/>
                  <a:ea typeface="字魂36号-正文宋楷" panose="02000000000000000000" pitchFamily="2" charset="-122"/>
                </a:rPr>
                <a:t>，比水略重），此时千万不要慌张，不要将手臂上举乱扑动，而使身体下沉更快。</a:t>
              </a:r>
            </a:p>
            <a:p>
              <a:pPr indent="266700">
                <a:lnSpc>
                  <a:spcPct val="120000"/>
                </a:lnSpc>
              </a:pPr>
              <a:r>
                <a:rPr lang="zh-CN" altLang="zh-CN" sz="1600">
                  <a:solidFill>
                    <a:schemeClr val="accent5">
                      <a:lumMod val="75000"/>
                    </a:schemeClr>
                  </a:solidFill>
                  <a:latin typeface="字魂36号-正文宋楷" panose="02000000000000000000" pitchFamily="2" charset="-122"/>
                  <a:ea typeface="字魂36号-正文宋楷" panose="02000000000000000000" pitchFamily="2" charset="-122"/>
                </a:rPr>
                <a:t>会游泳者，如果发生小腿抽筋，要保持镇静，采取仰泳位，用手将抽筋的腿的脚趾向背侧弯曲，可使痉挛松解，然后慢慢游向岸边。</a:t>
              </a:r>
            </a:p>
            <a:p>
              <a:pPr indent="266700">
                <a:lnSpc>
                  <a:spcPct val="120000"/>
                </a:lnSpc>
              </a:pPr>
              <a:r>
                <a:rPr lang="zh-CN" altLang="zh-CN" sz="1600">
                  <a:solidFill>
                    <a:schemeClr val="accent5">
                      <a:lumMod val="75000"/>
                    </a:schemeClr>
                  </a:solidFill>
                  <a:latin typeface="字魂36号-正文宋楷" panose="02000000000000000000" pitchFamily="2" charset="-122"/>
                  <a:ea typeface="字魂36号-正文宋楷" panose="02000000000000000000" pitchFamily="2" charset="-122"/>
                </a:rPr>
                <a:t>救护溺水者，应迅速游到溺水者附近，观察清楚位置，从其后方出手救援。或投入木板、救生圈、长杆等，让落水者攀扶上岸。</a:t>
              </a:r>
              <a:endParaRPr lang="zh-CN" altLang="en-US" sz="1600">
                <a:solidFill>
                  <a:schemeClr val="accent5">
                    <a:lumMod val="75000"/>
                  </a:schemeClr>
                </a:solidFill>
                <a:latin typeface="字魂36号-正文宋楷" panose="02000000000000000000" pitchFamily="2" charset="-122"/>
                <a:ea typeface="字魂36号-正文宋楷" panose="02000000000000000000" pitchFamily="2" charset="-122"/>
              </a:endParaRPr>
            </a:p>
          </p:txBody>
        </p:sp>
      </p:grpSp>
    </p:spTree>
    <p:extLst>
      <p:ext uri="{BB962C8B-B14F-4D97-AF65-F5344CB8AC3E}">
        <p14:creationId xmlns:p14="http://schemas.microsoft.com/office/powerpoint/2010/main" val="270542622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heel(1)">
                                      <p:cBhvr>
                                        <p:cTn id="1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6109457-9F5A-4934-8FBF-363E7065295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儿童防溺水安全教育溺水知识课件PPT模板"/>
  <p:tag name="ISPRING_FIRST_PUBLISH" val="1"/>
</p:tagLst>
</file>

<file path=ppt/theme/theme1.xml><?xml version="1.0" encoding="utf-8"?>
<a:theme xmlns:a="http://schemas.openxmlformats.org/drawingml/2006/main" name="涂豆思">
  <a:themeElements>
    <a:clrScheme name="自定义 78">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23160"/>
      </a:hlink>
      <a:folHlink>
        <a:srgbClr val="02316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TotalTime>
  <Words>1541</Words>
  <Application>Microsoft Office PowerPoint</Application>
  <PresentationFormat>宽屏</PresentationFormat>
  <Paragraphs>77</Paragraphs>
  <Slides>25</Slides>
  <Notes>25</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等线</vt:lpstr>
      <vt:lpstr>方正毡笔黑简体</vt:lpstr>
      <vt:lpstr>方正正黑简体 DemiBold</vt:lpstr>
      <vt:lpstr>微软雅黑</vt:lpstr>
      <vt:lpstr>字魂36号-正文宋楷</vt:lpstr>
      <vt:lpstr>Arial</vt:lpstr>
      <vt:lpstr>涂豆思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儿童防溺水安全教育溺水知识课件PPT模板</dc:title>
  <dc:creator>歉然 安可</dc:creator>
  <cp:lastModifiedBy>User</cp:lastModifiedBy>
  <cp:revision>8</cp:revision>
  <dcterms:created xsi:type="dcterms:W3CDTF">2018-08-07T20:04:37Z</dcterms:created>
  <dcterms:modified xsi:type="dcterms:W3CDTF">2019-10-23T13:50:24Z</dcterms:modified>
</cp:coreProperties>
</file>